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17"/>
  </p:notesMasterIdLst>
  <p:sldIdLst>
    <p:sldId id="263" r:id="rId3"/>
    <p:sldId id="264" r:id="rId4"/>
    <p:sldId id="265" r:id="rId5"/>
    <p:sldId id="267" r:id="rId6"/>
    <p:sldId id="269" r:id="rId7"/>
    <p:sldId id="278" r:id="rId8"/>
    <p:sldId id="268" r:id="rId9"/>
    <p:sldId id="270" r:id="rId10"/>
    <p:sldId id="271" r:id="rId11"/>
    <p:sldId id="273" r:id="rId12"/>
    <p:sldId id="274" r:id="rId13"/>
    <p:sldId id="272" r:id="rId14"/>
    <p:sldId id="276" r:id="rId15"/>
    <p:sldId id="277" r:id="rId16"/>
  </p:sldIdLst>
  <p:sldSz cx="9144000" cy="6858000" type="screen4x3"/>
  <p:notesSz cx="6858000" cy="9144000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sz="2800" b="1" kern="1200">
        <a:solidFill>
          <a:schemeClr val="bg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800" b="1" kern="1200">
        <a:solidFill>
          <a:schemeClr val="bg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800" b="1" kern="1200">
        <a:solidFill>
          <a:schemeClr val="bg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800" b="1" kern="1200">
        <a:solidFill>
          <a:schemeClr val="bg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800" b="1" kern="1200">
        <a:solidFill>
          <a:schemeClr val="bg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800" b="1" kern="1200">
        <a:solidFill>
          <a:schemeClr val="bg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800" b="1" kern="1200">
        <a:solidFill>
          <a:schemeClr val="bg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800" b="1" kern="1200">
        <a:solidFill>
          <a:schemeClr val="bg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800" b="1" kern="1200">
        <a:solidFill>
          <a:schemeClr val="bg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4D700"/>
    <a:srgbClr val="9A9B9C"/>
    <a:srgbClr val="58A618"/>
    <a:srgbClr val="703D29"/>
    <a:srgbClr val="D96A2C"/>
    <a:srgbClr val="CC6021"/>
    <a:srgbClr val="C55B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6" autoAdjust="0"/>
    <p:restoredTop sz="91184" autoAdjust="0"/>
  </p:normalViewPr>
  <p:slideViewPr>
    <p:cSldViewPr snapToGrid="0">
      <p:cViewPr varScale="1">
        <p:scale>
          <a:sx n="88" d="100"/>
          <a:sy n="88" d="100"/>
        </p:scale>
        <p:origin x="1234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ea typeface="+mn-ea"/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ea typeface="+mn-ea"/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noProof="0" smtClean="0"/>
              <a:t>Click to edit Master text styles</a:t>
            </a:r>
          </a:p>
          <a:p>
            <a:pPr lvl="1"/>
            <a:r>
              <a:rPr lang="en-AU" noProof="0" smtClean="0"/>
              <a:t>Second level</a:t>
            </a:r>
          </a:p>
          <a:p>
            <a:pPr lvl="2"/>
            <a:r>
              <a:rPr lang="en-AU" noProof="0" smtClean="0"/>
              <a:t>Third level</a:t>
            </a:r>
          </a:p>
          <a:p>
            <a:pPr lvl="3"/>
            <a:r>
              <a:rPr lang="en-AU" noProof="0" smtClean="0"/>
              <a:t>Fourth level</a:t>
            </a:r>
          </a:p>
          <a:p>
            <a:pPr lvl="4"/>
            <a:r>
              <a:rPr lang="en-AU" noProof="0" smtClean="0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ea typeface="+mn-ea"/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5FA21091-5BA2-AC44-833F-B265DB045E52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899881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FA21091-5BA2-AC44-833F-B265DB045E52}" type="slidenum">
              <a:rPr lang="en-AU" smtClean="0"/>
              <a:pPr>
                <a:defRPr/>
              </a:pPr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471776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Media Network - </a:t>
            </a: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rPr>
              <a:t>Computer Weekly</a:t>
            </a:r>
          </a:p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rPr>
              <a:t>HPCWire</a:t>
            </a:r>
            <a:endParaRPr lang="en-US" sz="1200" kern="1200" dirty="0" smtClean="0"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rPr>
              <a:t>TechWeb.com</a:t>
            </a:r>
          </a:p>
          <a:p>
            <a:r>
              <a:rPr lang="en-US" sz="1200" kern="1200" dirty="0" err="1" smtClean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rPr>
              <a:t>Xconomy</a:t>
            </a:r>
            <a:endParaRPr lang="en-US" sz="1200" kern="1200" dirty="0" smtClean="0"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rPr>
              <a:t>Science Daily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rPr>
              <a:t>Science News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rPr>
              <a:t>Nature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rPr>
              <a:t>Reuters</a:t>
            </a: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ＭＳ Ｐゴシック" charset="0"/>
              </a:rPr>
              <a:t>American Astronomical Society</a:t>
            </a:r>
            <a:endParaRPr lang="en-US" sz="1200" kern="1200" dirty="0" smtClean="0"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rPr>
              <a:t>NSF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rPr>
              <a:t>SDSC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rPr>
              <a:t>Data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rPr>
              <a:t> Innovation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rPr>
              <a:t>Earthcube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rPr>
              <a:t>NCSA in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rPr>
              <a:t>Inllinois</a:t>
            </a:r>
            <a:endParaRPr lang="en-US" sz="1200" kern="1200" baseline="0" dirty="0" smtClean="0"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</a:rPr>
              <a:t>IEEE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kern="1200" baseline="0" dirty="0" smtClean="0"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FA21091-5BA2-AC44-833F-B265DB045E52}" type="slidenum">
              <a:rPr lang="en-AU" smtClean="0"/>
              <a:pPr>
                <a:defRPr/>
              </a:pPr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659481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FA21091-5BA2-AC44-833F-B265DB045E52}" type="slidenum">
              <a:rPr lang="en-AU" smtClean="0"/>
              <a:pPr>
                <a:defRPr/>
              </a:pPr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076205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FA21091-5BA2-AC44-833F-B265DB045E52}" type="slidenum">
              <a:rPr lang="en-AU" smtClean="0"/>
              <a:pPr>
                <a:defRPr/>
              </a:pPr>
              <a:t>12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962373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FA21091-5BA2-AC44-833F-B265DB045E52}" type="slidenum">
              <a:rPr lang="en-AU" smtClean="0"/>
              <a:pPr>
                <a:defRPr/>
              </a:pPr>
              <a:t>13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924243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FA21091-5BA2-AC44-833F-B265DB045E52}" type="slidenum">
              <a:rPr lang="en-AU" smtClean="0"/>
              <a:pPr>
                <a:defRPr/>
              </a:pPr>
              <a:t>14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971066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9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588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971601" y="2132856"/>
            <a:ext cx="7272808" cy="2232248"/>
          </a:xfrm>
          <a:prstGeom prst="rect">
            <a:avLst/>
          </a:prstGeom>
        </p:spPr>
        <p:txBody>
          <a:bodyPr anchor="ctr"/>
          <a:lstStyle>
            <a:lvl1pPr algn="ctr">
              <a:defRPr sz="3000" b="1" i="0">
                <a:solidFill>
                  <a:schemeClr val="bg1"/>
                </a:solidFill>
                <a:latin typeface=""/>
                <a:cs typeface="Trebuchet MS"/>
              </a:defRPr>
            </a:lvl1pPr>
          </a:lstStyle>
          <a:p>
            <a:pPr lvl="0"/>
            <a:r>
              <a:rPr lang="en-AU" noProof="0" dirty="0" smtClean="0"/>
              <a:t>Click to edit Master title style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293565" y="235567"/>
            <a:ext cx="2633241" cy="1935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1049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340768"/>
            <a:ext cx="8137599" cy="4785395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58A618"/>
              </a:buClr>
              <a:buFont typeface="Wingdings" charset="2"/>
              <a:buChar char="§"/>
              <a:defRPr sz="2400">
                <a:solidFill>
                  <a:schemeClr val="accent4">
                    <a:lumMod val="90000"/>
                    <a:lumOff val="10000"/>
                  </a:schemeClr>
                </a:solidFill>
                <a:latin typeface="Arial"/>
                <a:cs typeface="Arial"/>
              </a:defRPr>
            </a:lvl1pPr>
            <a:lvl2pPr marL="742950" indent="-285750">
              <a:buClr>
                <a:srgbClr val="703D29"/>
              </a:buClr>
              <a:buFont typeface="Wingdings" charset="2"/>
              <a:buChar char="§"/>
              <a:defRPr sz="1800">
                <a:solidFill>
                  <a:schemeClr val="accent4">
                    <a:lumMod val="90000"/>
                    <a:lumOff val="10000"/>
                  </a:schemeClr>
                </a:solidFill>
                <a:latin typeface="+mj-lt"/>
                <a:cs typeface="Trebuchet MS"/>
              </a:defRPr>
            </a:lvl2pPr>
            <a:lvl3pPr marL="1143000" indent="-228600">
              <a:buClr>
                <a:srgbClr val="E4D700"/>
              </a:buClr>
              <a:buFont typeface="Wingdings" charset="2"/>
              <a:buChar char="§"/>
              <a:defRPr sz="1600">
                <a:solidFill>
                  <a:schemeClr val="accent4">
                    <a:lumMod val="90000"/>
                    <a:lumOff val="10000"/>
                  </a:schemeClr>
                </a:solidFill>
                <a:latin typeface=""/>
                <a:cs typeface="Trebuchet MS"/>
              </a:defRPr>
            </a:lvl3pPr>
            <a:lvl4pPr marL="1600200" indent="-228600">
              <a:buClr>
                <a:schemeClr val="accent5"/>
              </a:buClr>
              <a:buFont typeface="Wingdings" charset="2"/>
              <a:buChar char="§"/>
              <a:defRPr sz="1600">
                <a:solidFill>
                  <a:schemeClr val="accent4">
                    <a:lumMod val="90000"/>
                    <a:lumOff val="10000"/>
                  </a:schemeClr>
                </a:solidFill>
                <a:latin typeface=""/>
                <a:cs typeface="Trebuchet MS"/>
              </a:defRPr>
            </a:lvl4pPr>
            <a:lvl5pPr marL="2057400" indent="-228600">
              <a:buClr>
                <a:schemeClr val="accent5"/>
              </a:buClr>
              <a:buFont typeface="Wingdings" charset="2"/>
              <a:buChar char="§"/>
              <a:defRPr sz="1600">
                <a:solidFill>
                  <a:schemeClr val="accent4">
                    <a:lumMod val="90000"/>
                    <a:lumOff val="10000"/>
                  </a:schemeClr>
                </a:solidFill>
                <a:latin typeface=""/>
                <a:cs typeface="Trebuchet MS"/>
              </a:defRPr>
            </a:lvl5pPr>
          </a:lstStyle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55576" y="0"/>
            <a:ext cx="7560840" cy="981075"/>
          </a:xfrm>
          <a:prstGeom prst="rect">
            <a:avLst/>
          </a:prstGeom>
        </p:spPr>
        <p:txBody>
          <a:bodyPr anchor="ctr"/>
          <a:lstStyle>
            <a:lvl1pPr>
              <a:defRPr sz="1800">
                <a:solidFill>
                  <a:srgbClr val="58A618"/>
                </a:solidFill>
                <a:latin typeface=""/>
                <a:cs typeface="Trebuchet M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2" name="Rectangle 1"/>
          <p:cNvSpPr/>
          <p:nvPr userDrawn="1"/>
        </p:nvSpPr>
        <p:spPr bwMode="auto">
          <a:xfrm>
            <a:off x="5051394" y="6126163"/>
            <a:ext cx="2183907" cy="60311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5" name="Rectangle 4"/>
          <p:cNvSpPr/>
          <p:nvPr userDrawn="1"/>
        </p:nvSpPr>
        <p:spPr bwMode="auto">
          <a:xfrm>
            <a:off x="8540318" y="355107"/>
            <a:ext cx="284086" cy="213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768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5576" y="2132856"/>
            <a:ext cx="3888432" cy="3456384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58A618"/>
              </a:buClr>
              <a:buFont typeface="Wingdings" charset="2"/>
              <a:buChar char="§"/>
              <a:defRPr sz="1800">
                <a:solidFill>
                  <a:schemeClr val="accent4">
                    <a:lumMod val="90000"/>
                    <a:lumOff val="10000"/>
                  </a:schemeClr>
                </a:solidFill>
                <a:latin typeface=""/>
                <a:cs typeface="Trebuchet MS"/>
              </a:defRPr>
            </a:lvl1pPr>
            <a:lvl2pPr marL="742950" indent="-285750">
              <a:buClr>
                <a:srgbClr val="703D29"/>
              </a:buClr>
              <a:buFont typeface="Wingdings" charset="2"/>
              <a:buChar char="§"/>
              <a:defRPr sz="1600">
                <a:solidFill>
                  <a:schemeClr val="accent4">
                    <a:lumMod val="90000"/>
                    <a:lumOff val="10000"/>
                  </a:schemeClr>
                </a:solidFill>
                <a:latin typeface=""/>
                <a:cs typeface="Trebuchet MS"/>
              </a:defRPr>
            </a:lvl2pPr>
            <a:lvl3pPr marL="1143000" indent="-228600">
              <a:buClr>
                <a:srgbClr val="E4D700"/>
              </a:buClr>
              <a:buFont typeface="Wingdings" charset="2"/>
              <a:buChar char="§"/>
              <a:defRPr sz="1600">
                <a:solidFill>
                  <a:schemeClr val="accent4">
                    <a:lumMod val="90000"/>
                    <a:lumOff val="10000"/>
                  </a:schemeClr>
                </a:solidFill>
                <a:latin typeface=""/>
                <a:cs typeface="Trebuchet MS"/>
              </a:defRPr>
            </a:lvl3pPr>
            <a:lvl4pPr marL="1600200" indent="-228600">
              <a:buClr>
                <a:schemeClr val="accent5"/>
              </a:buClr>
              <a:buFont typeface="Wingdings" charset="2"/>
              <a:buChar char="§"/>
              <a:defRPr sz="1800">
                <a:solidFill>
                  <a:schemeClr val="tx1"/>
                </a:solidFill>
                <a:latin typeface="Trebuchet MS"/>
                <a:cs typeface="Trebuchet MS"/>
              </a:defRPr>
            </a:lvl4pPr>
            <a:lvl5pPr marL="2057400" indent="-228600">
              <a:buClr>
                <a:schemeClr val="accent5"/>
              </a:buClr>
              <a:buFont typeface="Wingdings" charset="2"/>
              <a:buChar char="§"/>
              <a:defRPr sz="1800">
                <a:solidFill>
                  <a:schemeClr val="tx1"/>
                </a:solidFill>
                <a:latin typeface="Trebuchet MS"/>
                <a:cs typeface="Trebuchet M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6016" y="2132856"/>
            <a:ext cx="3889127" cy="3456384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58A618"/>
              </a:buClr>
              <a:buFont typeface="Wingdings" charset="2"/>
              <a:buChar char="§"/>
              <a:defRPr sz="1800">
                <a:latin typeface=""/>
                <a:cs typeface="Trebuchet MS"/>
              </a:defRPr>
            </a:lvl1pPr>
            <a:lvl2pPr marL="742950" indent="-285750">
              <a:buClr>
                <a:srgbClr val="703D29"/>
              </a:buClr>
              <a:buFont typeface="Wingdings" charset="2"/>
              <a:buChar char="§"/>
              <a:defRPr sz="1600">
                <a:latin typeface=""/>
                <a:cs typeface="Trebuchet MS"/>
              </a:defRPr>
            </a:lvl2pPr>
            <a:lvl3pPr marL="1143000" indent="-228600">
              <a:buClr>
                <a:srgbClr val="E4D700"/>
              </a:buClr>
              <a:buFont typeface="Wingdings" charset="2"/>
              <a:buChar char="§"/>
              <a:defRPr sz="1600">
                <a:latin typeface=""/>
                <a:cs typeface="Trebuchet MS"/>
              </a:defRPr>
            </a:lvl3pPr>
            <a:lvl4pPr marL="1600200" indent="-228600">
              <a:buClr>
                <a:schemeClr val="accent5"/>
              </a:buClr>
              <a:buFont typeface="Wingdings" charset="2"/>
              <a:buChar char="§"/>
              <a:defRPr sz="1800">
                <a:latin typeface="Trebuchet MS"/>
                <a:cs typeface="Trebuchet MS"/>
              </a:defRPr>
            </a:lvl4pPr>
            <a:lvl5pPr marL="2057400" indent="-228600">
              <a:buClr>
                <a:schemeClr val="accent5"/>
              </a:buClr>
              <a:buFont typeface="Wingdings" charset="2"/>
              <a:buChar char="§"/>
              <a:defRPr sz="1800">
                <a:latin typeface="Trebuchet MS"/>
                <a:cs typeface="Trebuchet M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type="body" idx="10"/>
          </p:nvPr>
        </p:nvSpPr>
        <p:spPr>
          <a:xfrm>
            <a:off x="755576" y="1349078"/>
            <a:ext cx="3888432" cy="6397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1">
                <a:solidFill>
                  <a:schemeClr val="accent4">
                    <a:lumMod val="90000"/>
                    <a:lumOff val="10000"/>
                  </a:schemeClr>
                </a:solidFill>
                <a:latin typeface=""/>
                <a:cs typeface="Trebuchet M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6017" y="1349078"/>
            <a:ext cx="3888432" cy="6397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1">
                <a:solidFill>
                  <a:schemeClr val="accent4">
                    <a:lumMod val="90000"/>
                    <a:lumOff val="10000"/>
                  </a:schemeClr>
                </a:solidFill>
                <a:latin typeface="Arial"/>
                <a:cs typeface="Trebuchet M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755576" y="0"/>
            <a:ext cx="7560840" cy="981075"/>
          </a:xfrm>
          <a:prstGeom prst="rect">
            <a:avLst/>
          </a:prstGeom>
        </p:spPr>
        <p:txBody>
          <a:bodyPr anchor="ctr"/>
          <a:lstStyle>
            <a:lvl1pPr>
              <a:defRPr sz="1800">
                <a:solidFill>
                  <a:srgbClr val="58A618"/>
                </a:solidFill>
                <a:latin typeface=""/>
                <a:cs typeface="Trebuchet M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2" name="Rectangle 1"/>
          <p:cNvSpPr/>
          <p:nvPr userDrawn="1"/>
        </p:nvSpPr>
        <p:spPr bwMode="auto">
          <a:xfrm>
            <a:off x="4838330" y="6116715"/>
            <a:ext cx="2485748" cy="56817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0524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132856"/>
            <a:ext cx="8229600" cy="2232248"/>
          </a:xfrm>
          <a:prstGeom prst="rect">
            <a:avLst/>
          </a:prstGeom>
        </p:spPr>
        <p:txBody>
          <a:bodyPr vert="horz" anchor="ctr" anchorCtr="0"/>
          <a:lstStyle/>
          <a:p>
            <a:r>
              <a:rPr lang="en-AU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486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tif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1031" name="Picture 1"/>
            <p:cNvPicPr>
              <a:picLocks noChangeAspect="1"/>
            </p:cNvPicPr>
            <p:nvPr userDrawn="1"/>
          </p:nvPicPr>
          <p:blipFill>
            <a:blip r:embed="rId5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0" y="0"/>
              <a:ext cx="9144000" cy="685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30" name="Rectangle 11"/>
            <p:cNvSpPr>
              <a:spLocks noChangeArrowheads="1"/>
            </p:cNvSpPr>
            <p:nvPr/>
          </p:nvSpPr>
          <p:spPr bwMode="auto">
            <a:xfrm>
              <a:off x="8316416" y="332656"/>
              <a:ext cx="584200" cy="196850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anchor="ctr"/>
            <a:lstStyle/>
            <a:p>
              <a:pPr algn="r">
                <a:defRPr/>
              </a:pPr>
              <a:fld id="{7252A759-CE90-8E4D-8205-5455BBF991FC}" type="slidenum">
                <a:rPr lang="en-AU" sz="1000" b="0" i="0">
                  <a:solidFill>
                    <a:srgbClr val="58A618"/>
                  </a:solidFill>
                  <a:latin typeface=""/>
                  <a:cs typeface="Trebuchet MS"/>
                </a:rPr>
                <a:pPr algn="r">
                  <a:defRPr/>
                </a:pPr>
                <a:t>‹#›</a:t>
              </a:fld>
              <a:endParaRPr lang="en-AU" sz="1000" b="0" i="0" dirty="0">
                <a:solidFill>
                  <a:srgbClr val="58A618"/>
                </a:solidFill>
                <a:latin typeface=""/>
                <a:cs typeface="Trebuchet MS"/>
              </a:endParaRPr>
            </a:p>
          </p:txBody>
        </p:sp>
        <p:pic>
          <p:nvPicPr>
            <p:cNvPr id="4" name="Picture 3"/>
            <p:cNvPicPr>
              <a:picLocks noChangeAspect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7480300" y="6135528"/>
              <a:ext cx="952009" cy="699727"/>
            </a:xfrm>
            <a:prstGeom prst="rect">
              <a:avLst/>
            </a:prstGeom>
          </p:spPr>
        </p:pic>
        <p:grpSp>
          <p:nvGrpSpPr>
            <p:cNvPr id="6" name="Group 5"/>
            <p:cNvGrpSpPr/>
            <p:nvPr userDrawn="1"/>
          </p:nvGrpSpPr>
          <p:grpSpPr>
            <a:xfrm>
              <a:off x="5064059" y="6152791"/>
              <a:ext cx="2113407" cy="549987"/>
              <a:chOff x="5064059" y="6152791"/>
              <a:chExt cx="2113407" cy="549987"/>
            </a:xfrm>
          </p:grpSpPr>
          <p:pic>
            <p:nvPicPr>
              <p:cNvPr id="3" name="Picture 2" descr="nsf1.tiff"/>
              <p:cNvPicPr>
                <a:picLocks noChangeAspect="1"/>
              </p:cNvPicPr>
              <p:nvPr userDrawn="1"/>
            </p:nvPicPr>
            <p:blipFill>
              <a:blip r:embed="rId7" cstate="email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630640" y="6152791"/>
                <a:ext cx="546826" cy="549987"/>
              </a:xfrm>
              <a:prstGeom prst="rect">
                <a:avLst/>
              </a:prstGeom>
            </p:spPr>
          </p:pic>
          <p:sp>
            <p:nvSpPr>
              <p:cNvPr id="5" name="TextBox 4"/>
              <p:cNvSpPr txBox="1"/>
              <p:nvPr userDrawn="1"/>
            </p:nvSpPr>
            <p:spPr>
              <a:xfrm>
                <a:off x="5064059" y="6243118"/>
                <a:ext cx="166241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900" b="0" i="1" dirty="0" smtClean="0">
                    <a:solidFill>
                      <a:srgbClr val="800000"/>
                    </a:solidFill>
                    <a:latin typeface="Abadi MT Condensed Light"/>
                    <a:cs typeface="Abadi MT Condensed Light"/>
                  </a:rPr>
                  <a:t>RDA/US</a:t>
                </a:r>
                <a:r>
                  <a:rPr lang="en-US" sz="900" b="0" i="1" baseline="0" dirty="0" smtClean="0">
                    <a:solidFill>
                      <a:srgbClr val="800000"/>
                    </a:solidFill>
                    <a:latin typeface="Abadi MT Condensed Light"/>
                    <a:cs typeface="Abadi MT Condensed Light"/>
                  </a:rPr>
                  <a:t> is funded by a grant from the </a:t>
                </a:r>
              </a:p>
              <a:p>
                <a:r>
                  <a:rPr lang="en-US" sz="900" b="0" i="1" baseline="0" dirty="0" smtClean="0">
                    <a:solidFill>
                      <a:srgbClr val="800000"/>
                    </a:solidFill>
                    <a:latin typeface="Abadi MT Condensed Light"/>
                    <a:cs typeface="Abadi MT Condensed Light"/>
                  </a:rPr>
                  <a:t>National Science Foundation</a:t>
                </a:r>
                <a:endParaRPr lang="en-US" sz="900" b="0" i="1" dirty="0">
                  <a:solidFill>
                    <a:srgbClr val="800000"/>
                  </a:solidFill>
                  <a:latin typeface="Abadi MT Condensed Light"/>
                  <a:cs typeface="Abadi MT Condensed Light"/>
                </a:endParaRPr>
              </a:p>
            </p:txBody>
          </p:sp>
        </p:grp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  <p:sldLayoutId id="2147483789" r:id="rId2"/>
    <p:sldLayoutId id="2147483790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charset="0"/>
        <a:buChar char="§"/>
        <a:defRPr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charset="0"/>
        <a:buChar char="§"/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charset="0"/>
        <a:buChar char="§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7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4763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293565" y="235567"/>
            <a:ext cx="2633241" cy="193543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94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 i="0">
          <a:solidFill>
            <a:schemeClr val="bg1"/>
          </a:solidFill>
          <a:latin typeface=""/>
          <a:ea typeface="ＭＳ Ｐゴシック" charset="0"/>
          <a:cs typeface="Trebuchet M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tabLst>
          <a:tab pos="1879600" algn="l"/>
        </a:tabLst>
        <a:defRPr sz="1600">
          <a:solidFill>
            <a:schemeClr val="bg1"/>
          </a:solidFill>
          <a:latin typeface="Trebuchet MS"/>
          <a:ea typeface="ＭＳ Ｐゴシック" charset="0"/>
          <a:cs typeface="Trebuchet MS"/>
        </a:defRPr>
      </a:lvl1pPr>
      <a:lvl2pPr marL="811213" indent="-354013" algn="l" rtl="0" eaLnBrk="0" fontAlgn="base" hangingPunct="0">
        <a:spcBef>
          <a:spcPct val="20000"/>
        </a:spcBef>
        <a:spcAft>
          <a:spcPct val="0"/>
        </a:spcAft>
        <a:buChar char="–"/>
        <a:tabLst>
          <a:tab pos="1879600" algn="l"/>
        </a:tabLst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219200" indent="-228600" algn="l" rtl="0" eaLnBrk="0" fontAlgn="base" hangingPunct="0">
        <a:spcBef>
          <a:spcPct val="20000"/>
        </a:spcBef>
        <a:spcAft>
          <a:spcPct val="0"/>
        </a:spcAft>
        <a:buChar char="•"/>
        <a:tabLst>
          <a:tab pos="1879600" algn="l"/>
        </a:tabLst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27188" indent="-228600" algn="l" rtl="0" eaLnBrk="0" fontAlgn="base" hangingPunct="0">
        <a:spcBef>
          <a:spcPct val="20000"/>
        </a:spcBef>
        <a:spcAft>
          <a:spcPct val="0"/>
        </a:spcAft>
        <a:buChar char="–"/>
        <a:tabLst>
          <a:tab pos="1879600" algn="l"/>
        </a:tabLst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tabLst>
          <a:tab pos="1879600" algn="l"/>
        </a:tabLst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tabLst>
          <a:tab pos="1879600" algn="l"/>
        </a:tabLst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tabLst>
          <a:tab pos="1879600" algn="l"/>
        </a:tabLst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tabLst>
          <a:tab pos="1879600" algn="l"/>
        </a:tabLst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tabLst>
          <a:tab pos="1879600" algn="l"/>
        </a:tabLst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dirty="0"/>
              <a:t>2015 </a:t>
            </a:r>
            <a:r>
              <a:rPr lang="en-US" sz="3200" dirty="0" smtClean="0"/>
              <a:t>RDA/US Leadership Meeting</a:t>
            </a:r>
            <a:br>
              <a:rPr lang="en-US" sz="3200" dirty="0" smtClean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>Communications Update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Communication Campaign in Action</a:t>
            </a:r>
            <a:endParaRPr lang="en-US" sz="24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Call to Action: Climate Data Challenge</a:t>
            </a:r>
          </a:p>
          <a:p>
            <a:r>
              <a:rPr lang="en-US" dirty="0" smtClean="0"/>
              <a:t>Communication Channels: </a:t>
            </a:r>
          </a:p>
          <a:p>
            <a:pPr lvl="1"/>
            <a:r>
              <a:rPr lang="en-US" dirty="0" smtClean="0"/>
              <a:t>Limited distribution press release</a:t>
            </a:r>
          </a:p>
          <a:p>
            <a:pPr lvl="1"/>
            <a:r>
              <a:rPr lang="en-US" dirty="0" smtClean="0"/>
              <a:t>E-mail to US members</a:t>
            </a:r>
          </a:p>
          <a:p>
            <a:pPr lvl="1"/>
            <a:r>
              <a:rPr lang="en-US" dirty="0" smtClean="0"/>
              <a:t>Social media postings</a:t>
            </a:r>
          </a:p>
          <a:p>
            <a:pPr lvl="1"/>
            <a:r>
              <a:rPr lang="en-US" dirty="0" smtClean="0"/>
              <a:t>E-mail outreach to associations and organizations</a:t>
            </a:r>
          </a:p>
          <a:p>
            <a:r>
              <a:rPr lang="en-US" dirty="0" smtClean="0"/>
              <a:t>Outcomes</a:t>
            </a:r>
          </a:p>
          <a:p>
            <a:pPr lvl="1"/>
            <a:r>
              <a:rPr lang="en-US" dirty="0" smtClean="0"/>
              <a:t>Interest received from NASA, Weather Channel, Data Innovation, Open Science, Earthcube, NCSA, GEO, RPI</a:t>
            </a:r>
          </a:p>
          <a:p>
            <a:pPr marL="914400" lvl="2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Within last two weeks, received datasets from at least two organizations in U.S. and expect more this week</a:t>
            </a:r>
          </a:p>
        </p:txBody>
      </p:sp>
    </p:spTree>
    <p:extLst>
      <p:ext uri="{BB962C8B-B14F-4D97-AF65-F5344CB8AC3E}">
        <p14:creationId xmlns:p14="http://schemas.microsoft.com/office/powerpoint/2010/main" val="3177094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How Can We Help Each Other?</a:t>
            </a:r>
            <a:endParaRPr lang="en-US" sz="24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1800" dirty="0" smtClean="0"/>
              <a:t>Ask Yourself:</a:t>
            </a:r>
          </a:p>
          <a:p>
            <a:pPr lvl="1"/>
            <a:r>
              <a:rPr lang="en-US" dirty="0" smtClean="0"/>
              <a:t>Did </a:t>
            </a:r>
            <a:r>
              <a:rPr lang="en-US" dirty="0"/>
              <a:t>I present at an event or meeting where I mentioned RDA?  </a:t>
            </a:r>
          </a:p>
          <a:p>
            <a:pPr lvl="1"/>
            <a:r>
              <a:rPr lang="en-US" dirty="0"/>
              <a:t>Did I participate in or plan for any event funded by RDA?</a:t>
            </a:r>
          </a:p>
          <a:p>
            <a:pPr lvl="1"/>
            <a:r>
              <a:rPr lang="en-US" dirty="0" smtClean="0"/>
              <a:t>Are </a:t>
            </a:r>
            <a:r>
              <a:rPr lang="en-US" dirty="0"/>
              <a:t>there any upcoming events that I will be speaking where it would be appropriate to mention RDA</a:t>
            </a:r>
            <a:r>
              <a:rPr lang="en-US" dirty="0" smtClean="0"/>
              <a:t>?</a:t>
            </a:r>
            <a:endParaRPr lang="en-US" dirty="0"/>
          </a:p>
          <a:p>
            <a:pPr lvl="1"/>
            <a:r>
              <a:rPr lang="en-US" dirty="0"/>
              <a:t>Are there meetings, conferences, etc. in my field where it would make sense for RDA to have a presence?</a:t>
            </a:r>
          </a:p>
          <a:p>
            <a:pPr lvl="1"/>
            <a:r>
              <a:rPr lang="en-US" dirty="0"/>
              <a:t>Did I learn of any news or recent publications relevant to the data sharing that may be of interest to RDA? </a:t>
            </a:r>
          </a:p>
          <a:p>
            <a:pPr lvl="1"/>
            <a:r>
              <a:rPr lang="en-US" dirty="0"/>
              <a:t>Have I submitted any articles related to RDA activities to journals/publications?</a:t>
            </a:r>
          </a:p>
          <a:p>
            <a:pPr lvl="1"/>
            <a:r>
              <a:rPr lang="en-US" dirty="0"/>
              <a:t>Have I had conversations with my colleagues that relate to the work I’m doing with RDA</a:t>
            </a:r>
            <a:r>
              <a:rPr lang="en-US" dirty="0" smtClean="0"/>
              <a:t>?</a:t>
            </a:r>
            <a:endParaRPr lang="en-US" dirty="0"/>
          </a:p>
          <a:p>
            <a:pPr marL="457200" lvl="1" indent="0" algn="ctr">
              <a:buNone/>
            </a:pPr>
            <a:r>
              <a:rPr lang="en-US" sz="3600" dirty="0" smtClean="0">
                <a:solidFill>
                  <a:schemeClr val="accent1"/>
                </a:solidFill>
              </a:rPr>
              <a:t>Let Us Know!</a:t>
            </a:r>
            <a:endParaRPr lang="en-US" sz="3600" dirty="0">
              <a:solidFill>
                <a:schemeClr val="accent1"/>
              </a:solidFill>
            </a:endParaRP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476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How Can You Help Me?</a:t>
            </a:r>
            <a:endParaRPr lang="en-US" sz="24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1800" dirty="0" smtClean="0"/>
              <a:t>Share RDA News</a:t>
            </a:r>
          </a:p>
          <a:p>
            <a:pPr lvl="1"/>
            <a:r>
              <a:rPr lang="en-US" dirty="0" smtClean="0"/>
              <a:t>Share Facebook posts</a:t>
            </a:r>
          </a:p>
          <a:p>
            <a:pPr lvl="1"/>
            <a:r>
              <a:rPr lang="en-US" dirty="0"/>
              <a:t>R</a:t>
            </a:r>
            <a:r>
              <a:rPr lang="en-US" dirty="0" smtClean="0"/>
              <a:t>etweet tweets</a:t>
            </a:r>
          </a:p>
          <a:p>
            <a:pPr lvl="1"/>
            <a:r>
              <a:rPr lang="en-US" dirty="0" smtClean="0"/>
              <a:t>Join LinkedIn Groups and post RDA News and Event in this groups</a:t>
            </a:r>
          </a:p>
          <a:p>
            <a:pPr lvl="1"/>
            <a:r>
              <a:rPr lang="en-US" dirty="0" smtClean="0"/>
              <a:t>Share RDA news and events on your personal LinkedIn account</a:t>
            </a:r>
          </a:p>
          <a:p>
            <a:pPr lvl="1"/>
            <a:r>
              <a:rPr lang="en-US" dirty="0" smtClean="0"/>
              <a:t>Follow colleagues who you think would benefit from RDA</a:t>
            </a:r>
          </a:p>
          <a:p>
            <a:pPr lvl="1"/>
            <a:r>
              <a:rPr lang="en-US" dirty="0" smtClean="0"/>
              <a:t>Direct message your followers alerting them to RDA news and events</a:t>
            </a:r>
          </a:p>
          <a:p>
            <a:pPr lvl="1"/>
            <a:r>
              <a:rPr lang="en-US" dirty="0" smtClean="0"/>
              <a:t>Forward e-mails you receive from RDA to your colleagues</a:t>
            </a:r>
          </a:p>
          <a:p>
            <a:pPr lvl="1"/>
            <a:r>
              <a:rPr lang="en-US" dirty="0" smtClean="0"/>
              <a:t>Share RDA news and events with your employer and ask if they can promote via website, newsletters, social media, etc.</a:t>
            </a:r>
          </a:p>
          <a:p>
            <a:pPr lvl="1"/>
            <a:r>
              <a:rPr lang="en-US" dirty="0" smtClean="0"/>
              <a:t>Share RDA news and events with associations you’re a member of and ask if they can promote via website, newsletters, social media, etc.</a:t>
            </a:r>
          </a:p>
          <a:p>
            <a:pPr marL="457200" lvl="1" indent="0" algn="ctr">
              <a:buNone/>
            </a:pPr>
            <a:r>
              <a:rPr lang="en-US" sz="3600" dirty="0" smtClean="0">
                <a:solidFill>
                  <a:schemeClr val="accent1"/>
                </a:solidFill>
              </a:rPr>
              <a:t>Share!</a:t>
            </a:r>
          </a:p>
          <a:p>
            <a:pPr lvl="0"/>
            <a:endParaRPr lang="en-US" sz="1800" dirty="0" smtClean="0"/>
          </a:p>
          <a:p>
            <a:pPr lvl="0"/>
            <a:endParaRPr lang="en-US" sz="1800" dirty="0"/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1409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How Can I Help You?</a:t>
            </a:r>
            <a:endParaRPr lang="en-US" sz="24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1800" dirty="0" smtClean="0"/>
              <a:t>Bi-weekly or monthly communications about RDA news and events</a:t>
            </a:r>
            <a:br>
              <a:rPr lang="en-US" sz="1800" dirty="0" smtClean="0"/>
            </a:br>
            <a:endParaRPr lang="en-US" sz="1800" dirty="0" smtClean="0"/>
          </a:p>
          <a:p>
            <a:pPr lvl="0"/>
            <a:r>
              <a:rPr lang="en-US" sz="1800" dirty="0"/>
              <a:t>Provide you with </a:t>
            </a:r>
            <a:r>
              <a:rPr lang="en-US" sz="1800" dirty="0" smtClean="0"/>
              <a:t>toolkit on RDA (talking points, flyers, collateral)</a:t>
            </a:r>
            <a:endParaRPr lang="en-US" sz="1800" dirty="0"/>
          </a:p>
          <a:p>
            <a:pPr lvl="0"/>
            <a:endParaRPr lang="en-US" sz="1800" dirty="0"/>
          </a:p>
          <a:p>
            <a:pPr lvl="0"/>
            <a:r>
              <a:rPr lang="en-US" sz="1800" dirty="0" smtClean="0"/>
              <a:t>Promote You</a:t>
            </a:r>
            <a:br>
              <a:rPr lang="en-US" sz="1800" dirty="0" smtClean="0"/>
            </a:br>
            <a:endParaRPr lang="en-US" sz="1800" dirty="0" smtClean="0"/>
          </a:p>
          <a:p>
            <a:pPr lvl="1"/>
            <a:r>
              <a:rPr lang="en-US" dirty="0" smtClean="0"/>
              <a:t>Sharing your insights on social media (follow RDA/US or we can follow you)</a:t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dirty="0" smtClean="0"/>
              <a:t>Help promote events where you will be speaking or participating</a:t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dirty="0" smtClean="0"/>
              <a:t>Help promote articles and/or publications that you have played a role in development</a:t>
            </a:r>
            <a:br>
              <a:rPr lang="en-US" dirty="0" smtClean="0"/>
            </a:br>
            <a:endParaRPr lang="en-US" dirty="0" smtClean="0"/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5902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buNone/>
            </a:pPr>
            <a:endParaRPr lang="en-US" sz="3600" dirty="0" smtClean="0">
              <a:solidFill>
                <a:schemeClr val="accent1"/>
              </a:solidFill>
            </a:endParaRPr>
          </a:p>
          <a:p>
            <a:pPr marL="0" lvl="0" indent="0" algn="ctr">
              <a:buNone/>
            </a:pPr>
            <a:r>
              <a:rPr lang="en-US" sz="3600" dirty="0" smtClean="0">
                <a:solidFill>
                  <a:schemeClr val="accent1"/>
                </a:solidFill>
              </a:rPr>
              <a:t>Questions/Ideas?</a:t>
            </a:r>
          </a:p>
          <a:p>
            <a:pPr marL="0" lvl="0" indent="0" algn="ctr">
              <a:buNone/>
            </a:pPr>
            <a:endParaRPr lang="en-US" sz="3600" dirty="0">
              <a:solidFill>
                <a:schemeClr val="accent1"/>
              </a:solidFill>
            </a:endParaRPr>
          </a:p>
          <a:p>
            <a:pPr marL="0" lvl="0" indent="0" algn="ctr">
              <a:buNone/>
            </a:pPr>
            <a:r>
              <a:rPr lang="en-US" sz="3600" dirty="0" smtClean="0">
                <a:solidFill>
                  <a:schemeClr val="accent1"/>
                </a:solidFill>
              </a:rPr>
              <a:t>Thank you.</a:t>
            </a:r>
            <a:endParaRPr lang="en-US" sz="36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5424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spcBef>
                <a:spcPts val="500"/>
              </a:spcBef>
              <a:buFont typeface="Wingdings" panose="05000000000000000000" pitchFamily="2" charset="2"/>
              <a:buChar char="Ø"/>
              <a:defRPr sz="1800">
                <a:solidFill>
                  <a:srgbClr val="000000"/>
                </a:solidFill>
                <a:uFillTx/>
              </a:defRPr>
            </a:pPr>
            <a:r>
              <a:rPr lang="en-US" sz="2000" dirty="0" smtClean="0">
                <a:solidFill>
                  <a:srgbClr val="373737"/>
                </a:solidFill>
                <a:ea typeface="Arial"/>
                <a:sym typeface="Arial"/>
              </a:rPr>
              <a:t>Quick Facts</a:t>
            </a:r>
            <a:br>
              <a:rPr lang="en-US" sz="2000" dirty="0" smtClean="0">
                <a:solidFill>
                  <a:srgbClr val="373737"/>
                </a:solidFill>
                <a:ea typeface="Arial"/>
                <a:sym typeface="Arial"/>
              </a:rPr>
            </a:br>
            <a:endParaRPr lang="en-US" sz="2000" dirty="0" smtClean="0">
              <a:solidFill>
                <a:srgbClr val="373737"/>
              </a:solidFill>
              <a:ea typeface="Arial"/>
              <a:sym typeface="Arial"/>
            </a:endParaRPr>
          </a:p>
          <a:p>
            <a:pPr lvl="0">
              <a:spcBef>
                <a:spcPts val="500"/>
              </a:spcBef>
              <a:buFont typeface="Wingdings" panose="05000000000000000000" pitchFamily="2" charset="2"/>
              <a:buChar char="Ø"/>
              <a:defRPr sz="1800">
                <a:solidFill>
                  <a:srgbClr val="000000"/>
                </a:solidFill>
                <a:uFillTx/>
              </a:defRPr>
            </a:pPr>
            <a:r>
              <a:rPr lang="en-US" sz="2000" dirty="0" smtClean="0">
                <a:solidFill>
                  <a:srgbClr val="373737"/>
                </a:solidFill>
                <a:ea typeface="Arial"/>
                <a:sym typeface="Arial"/>
              </a:rPr>
              <a:t>Communication Goals</a:t>
            </a:r>
            <a:r>
              <a:rPr lang="en-US" sz="2000" dirty="0">
                <a:solidFill>
                  <a:srgbClr val="373737"/>
                </a:solidFill>
                <a:ea typeface="Arial"/>
                <a:sym typeface="Arial"/>
              </a:rPr>
              <a:t/>
            </a:r>
            <a:br>
              <a:rPr lang="en-US" sz="2000" dirty="0">
                <a:solidFill>
                  <a:srgbClr val="373737"/>
                </a:solidFill>
                <a:ea typeface="Arial"/>
                <a:sym typeface="Arial"/>
              </a:rPr>
            </a:br>
            <a:endParaRPr lang="en-US" sz="2000" dirty="0" smtClean="0">
              <a:solidFill>
                <a:srgbClr val="373737"/>
              </a:solidFill>
              <a:ea typeface="Arial"/>
              <a:sym typeface="Arial"/>
            </a:endParaRPr>
          </a:p>
          <a:p>
            <a:pPr lvl="0">
              <a:spcBef>
                <a:spcPts val="500"/>
              </a:spcBef>
              <a:buFont typeface="Wingdings" panose="05000000000000000000" pitchFamily="2" charset="2"/>
              <a:buChar char="Ø"/>
              <a:defRPr sz="1800">
                <a:solidFill>
                  <a:srgbClr val="000000"/>
                </a:solidFill>
                <a:uFillTx/>
              </a:defRPr>
            </a:pPr>
            <a:r>
              <a:rPr lang="en-US" sz="2000" dirty="0" smtClean="0">
                <a:solidFill>
                  <a:srgbClr val="373737"/>
                </a:solidFill>
                <a:ea typeface="Arial"/>
                <a:sym typeface="Arial"/>
              </a:rPr>
              <a:t>Calls </a:t>
            </a:r>
            <a:r>
              <a:rPr lang="en-US" sz="2000" dirty="0">
                <a:solidFill>
                  <a:srgbClr val="373737"/>
                </a:solidFill>
                <a:ea typeface="Arial"/>
                <a:sym typeface="Arial"/>
              </a:rPr>
              <a:t>to </a:t>
            </a:r>
            <a:r>
              <a:rPr lang="en-US" sz="2000" dirty="0" smtClean="0">
                <a:solidFill>
                  <a:srgbClr val="373737"/>
                </a:solidFill>
                <a:ea typeface="Arial"/>
                <a:sym typeface="Arial"/>
              </a:rPr>
              <a:t>Actions</a:t>
            </a:r>
            <a:br>
              <a:rPr lang="en-US" sz="2000" dirty="0" smtClean="0">
                <a:solidFill>
                  <a:srgbClr val="373737"/>
                </a:solidFill>
                <a:ea typeface="Arial"/>
                <a:sym typeface="Arial"/>
              </a:rPr>
            </a:br>
            <a:endParaRPr lang="en-US" sz="2000" dirty="0">
              <a:solidFill>
                <a:srgbClr val="373737"/>
              </a:solidFill>
              <a:ea typeface="Arial"/>
              <a:sym typeface="Arial"/>
            </a:endParaRPr>
          </a:p>
          <a:p>
            <a:pPr lvl="0">
              <a:spcBef>
                <a:spcPts val="500"/>
              </a:spcBef>
              <a:buFont typeface="Wingdings" panose="05000000000000000000" pitchFamily="2" charset="2"/>
              <a:buChar char="Ø"/>
              <a:defRPr sz="1800">
                <a:solidFill>
                  <a:srgbClr val="000000"/>
                </a:solidFill>
                <a:uFillTx/>
              </a:defRPr>
            </a:pPr>
            <a:r>
              <a:rPr lang="en-US" sz="2000" dirty="0">
                <a:solidFill>
                  <a:srgbClr val="373737"/>
                </a:solidFill>
                <a:ea typeface="Arial"/>
                <a:sym typeface="Arial"/>
              </a:rPr>
              <a:t>Communication Channels</a:t>
            </a:r>
            <a:r>
              <a:rPr lang="en-US" sz="2000" dirty="0">
                <a:solidFill>
                  <a:schemeClr val="bg1"/>
                </a:solidFill>
              </a:rPr>
              <a:t/>
            </a:r>
            <a:br>
              <a:rPr lang="en-US" sz="2000" dirty="0">
                <a:solidFill>
                  <a:schemeClr val="bg1"/>
                </a:solidFill>
              </a:rPr>
            </a:br>
            <a:r>
              <a:rPr lang="en-US" sz="2000" dirty="0">
                <a:solidFill>
                  <a:schemeClr val="bg1"/>
                </a:solidFill>
              </a:rPr>
              <a:t>m014</a:t>
            </a:r>
            <a:endParaRPr lang="en-US" sz="2000" dirty="0">
              <a:solidFill>
                <a:srgbClr val="373737"/>
              </a:solidFill>
              <a:ea typeface="Arial"/>
              <a:sym typeface="Arial"/>
            </a:endParaRPr>
          </a:p>
          <a:p>
            <a:pPr lvl="0">
              <a:spcBef>
                <a:spcPts val="500"/>
              </a:spcBef>
              <a:buFont typeface="Wingdings" panose="05000000000000000000" pitchFamily="2" charset="2"/>
              <a:buChar char="Ø"/>
              <a:defRPr sz="1800">
                <a:solidFill>
                  <a:srgbClr val="000000"/>
                </a:solidFill>
                <a:uFillTx/>
              </a:defRPr>
            </a:pPr>
            <a:r>
              <a:rPr lang="en-US" sz="2000" dirty="0" smtClean="0">
                <a:solidFill>
                  <a:srgbClr val="373737"/>
                </a:solidFill>
                <a:ea typeface="Arial"/>
                <a:sym typeface="Arial"/>
              </a:rPr>
              <a:t>Communication Campaign in Action</a:t>
            </a:r>
            <a:br>
              <a:rPr lang="en-US" sz="2000" dirty="0" smtClean="0">
                <a:solidFill>
                  <a:srgbClr val="373737"/>
                </a:solidFill>
                <a:ea typeface="Arial"/>
                <a:sym typeface="Arial"/>
              </a:rPr>
            </a:br>
            <a:endParaRPr lang="en-US" sz="2000" dirty="0" smtClean="0">
              <a:solidFill>
                <a:srgbClr val="373737"/>
              </a:solidFill>
              <a:ea typeface="Arial"/>
              <a:sym typeface="Arial"/>
            </a:endParaRPr>
          </a:p>
          <a:p>
            <a:pPr lvl="0">
              <a:spcBef>
                <a:spcPts val="500"/>
              </a:spcBef>
              <a:buFont typeface="Wingdings" panose="05000000000000000000" pitchFamily="2" charset="2"/>
              <a:buChar char="Ø"/>
              <a:defRPr sz="1800">
                <a:solidFill>
                  <a:srgbClr val="000000"/>
                </a:solidFill>
                <a:uFillTx/>
              </a:defRPr>
            </a:pPr>
            <a:r>
              <a:rPr lang="en-US" sz="2000" dirty="0" smtClean="0">
                <a:solidFill>
                  <a:srgbClr val="373737"/>
                </a:solidFill>
                <a:ea typeface="Arial"/>
                <a:sym typeface="Arial"/>
              </a:rPr>
              <a:t>How We Can Help Each Other</a:t>
            </a:r>
            <a:r>
              <a:rPr lang="en-US" sz="2000" dirty="0">
                <a:solidFill>
                  <a:srgbClr val="373737"/>
                </a:solidFill>
                <a:ea typeface="Arial"/>
                <a:sym typeface="Arial"/>
              </a:rPr>
              <a:t/>
            </a:r>
            <a:br>
              <a:rPr lang="en-US" sz="2000" dirty="0">
                <a:solidFill>
                  <a:srgbClr val="373737"/>
                </a:solidFill>
                <a:ea typeface="Arial"/>
                <a:sym typeface="Arial"/>
              </a:rPr>
            </a:br>
            <a:endParaRPr lang="en-US" sz="2000" dirty="0">
              <a:solidFill>
                <a:srgbClr val="373737"/>
              </a:solidFill>
              <a:ea typeface="Arial"/>
              <a:sym typeface="Arial"/>
            </a:endParaRPr>
          </a:p>
          <a:p>
            <a:pPr lvl="0">
              <a:spcBef>
                <a:spcPts val="500"/>
              </a:spcBef>
              <a:buFont typeface="Wingdings" panose="05000000000000000000" pitchFamily="2" charset="2"/>
              <a:buChar char="Ø"/>
              <a:defRPr sz="1800">
                <a:solidFill>
                  <a:srgbClr val="000000"/>
                </a:solidFill>
                <a:uFillTx/>
              </a:defRPr>
            </a:pPr>
            <a:r>
              <a:rPr lang="en-US" sz="2000" dirty="0">
                <a:solidFill>
                  <a:srgbClr val="373737"/>
                </a:solidFill>
                <a:ea typeface="Arial"/>
                <a:sym typeface="Arial"/>
              </a:rPr>
              <a:t>Questions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Agenda</a:t>
            </a:r>
          </a:p>
        </p:txBody>
      </p:sp>
    </p:spTree>
    <p:extLst>
      <p:ext uri="{BB962C8B-B14F-4D97-AF65-F5344CB8AC3E}">
        <p14:creationId xmlns:p14="http://schemas.microsoft.com/office/powerpoint/2010/main" val="3176771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55576" y="1340768"/>
            <a:ext cx="8137599" cy="4980898"/>
          </a:xfrm>
        </p:spPr>
        <p:txBody>
          <a:bodyPr/>
          <a:lstStyle/>
          <a:p>
            <a:pPr lvl="0">
              <a:spcBef>
                <a:spcPts val="500"/>
              </a:spcBef>
              <a:buFont typeface="Wingdings" panose="05000000000000000000" pitchFamily="2" charset="2"/>
              <a:buChar char="Ø"/>
              <a:defRPr sz="1800">
                <a:solidFill>
                  <a:srgbClr val="000000"/>
                </a:solidFill>
                <a:uFillTx/>
              </a:defRPr>
            </a:pPr>
            <a:r>
              <a:rPr lang="en-US" sz="2000" dirty="0" smtClean="0">
                <a:solidFill>
                  <a:srgbClr val="373737"/>
                </a:solidFill>
                <a:ea typeface="Arial"/>
                <a:sym typeface="Arial"/>
              </a:rPr>
              <a:t>Media Network – More than 1,000 contacts </a:t>
            </a:r>
            <a:br>
              <a:rPr lang="en-US" sz="2000" dirty="0" smtClean="0">
                <a:solidFill>
                  <a:srgbClr val="373737"/>
                </a:solidFill>
                <a:ea typeface="Arial"/>
                <a:sym typeface="Arial"/>
              </a:rPr>
            </a:br>
            <a:endParaRPr lang="en-US" sz="2000" dirty="0" smtClean="0">
              <a:solidFill>
                <a:srgbClr val="373737"/>
              </a:solidFill>
              <a:ea typeface="Arial"/>
              <a:sym typeface="Arial"/>
            </a:endParaRPr>
          </a:p>
          <a:p>
            <a:pPr lvl="0">
              <a:spcBef>
                <a:spcPts val="500"/>
              </a:spcBef>
              <a:buFont typeface="Wingdings" panose="05000000000000000000" pitchFamily="2" charset="2"/>
              <a:buChar char="Ø"/>
              <a:defRPr sz="1800">
                <a:solidFill>
                  <a:srgbClr val="000000"/>
                </a:solidFill>
                <a:uFillTx/>
              </a:defRPr>
            </a:pPr>
            <a:r>
              <a:rPr lang="en-US" sz="2000" dirty="0" smtClean="0">
                <a:solidFill>
                  <a:srgbClr val="373737"/>
                </a:solidFill>
                <a:ea typeface="Arial"/>
                <a:sym typeface="Arial"/>
              </a:rPr>
              <a:t>Social Media Community</a:t>
            </a:r>
          </a:p>
          <a:p>
            <a:pPr lvl="1">
              <a:spcBef>
                <a:spcPts val="500"/>
              </a:spcBef>
              <a:buFont typeface="Wingdings" panose="05000000000000000000" pitchFamily="2" charset="2"/>
              <a:buChar char="Ø"/>
              <a:defRPr sz="1800">
                <a:solidFill>
                  <a:srgbClr val="000000"/>
                </a:solidFill>
                <a:uFillTx/>
              </a:defRPr>
            </a:pPr>
            <a:r>
              <a:rPr lang="en-US" sz="1400" dirty="0" smtClean="0">
                <a:solidFill>
                  <a:srgbClr val="373737"/>
                </a:solidFill>
                <a:ea typeface="Arial"/>
                <a:sym typeface="Arial"/>
              </a:rPr>
              <a:t>Twitter: RDA Global – 2110 Followers; RDA/US – 131 </a:t>
            </a:r>
            <a:r>
              <a:rPr lang="en-US" sz="1400" dirty="0">
                <a:solidFill>
                  <a:srgbClr val="373737"/>
                </a:solidFill>
                <a:ea typeface="Arial"/>
                <a:sym typeface="Arial"/>
              </a:rPr>
              <a:t>F</a:t>
            </a:r>
            <a:r>
              <a:rPr lang="en-US" sz="1400" dirty="0" smtClean="0">
                <a:solidFill>
                  <a:srgbClr val="373737"/>
                </a:solidFill>
                <a:ea typeface="Arial"/>
                <a:sym typeface="Arial"/>
              </a:rPr>
              <a:t>ollowers</a:t>
            </a:r>
          </a:p>
          <a:p>
            <a:pPr lvl="1">
              <a:spcBef>
                <a:spcPts val="500"/>
              </a:spcBef>
              <a:buFont typeface="Wingdings" panose="05000000000000000000" pitchFamily="2" charset="2"/>
              <a:buChar char="Ø"/>
              <a:defRPr sz="1800">
                <a:solidFill>
                  <a:srgbClr val="000000"/>
                </a:solidFill>
                <a:uFillTx/>
              </a:defRPr>
            </a:pPr>
            <a:r>
              <a:rPr lang="en-US" sz="1400" dirty="0" smtClean="0">
                <a:solidFill>
                  <a:srgbClr val="373737"/>
                </a:solidFill>
                <a:ea typeface="Arial"/>
                <a:sym typeface="Arial"/>
              </a:rPr>
              <a:t>LinkedIn: 407 Contacts</a:t>
            </a:r>
          </a:p>
          <a:p>
            <a:pPr lvl="1">
              <a:spcBef>
                <a:spcPts val="500"/>
              </a:spcBef>
              <a:buFont typeface="Wingdings" panose="05000000000000000000" pitchFamily="2" charset="2"/>
              <a:buChar char="Ø"/>
              <a:defRPr sz="1800">
                <a:solidFill>
                  <a:srgbClr val="000000"/>
                </a:solidFill>
                <a:uFillTx/>
              </a:defRPr>
            </a:pPr>
            <a:r>
              <a:rPr lang="en-US" sz="1400" dirty="0" smtClean="0">
                <a:solidFill>
                  <a:srgbClr val="373737"/>
                </a:solidFill>
                <a:ea typeface="Arial"/>
                <a:sym typeface="Arial"/>
              </a:rPr>
              <a:t>Facebook: 87 Friends</a:t>
            </a:r>
            <a:r>
              <a:rPr lang="en-US" sz="2000" dirty="0" smtClean="0">
                <a:solidFill>
                  <a:srgbClr val="373737"/>
                </a:solidFill>
                <a:ea typeface="Arial"/>
                <a:sym typeface="Arial"/>
              </a:rPr>
              <a:t/>
            </a:r>
            <a:br>
              <a:rPr lang="en-US" sz="2000" dirty="0" smtClean="0">
                <a:solidFill>
                  <a:srgbClr val="373737"/>
                </a:solidFill>
                <a:ea typeface="Arial"/>
                <a:sym typeface="Arial"/>
              </a:rPr>
            </a:br>
            <a:endParaRPr lang="en-US" sz="2000" dirty="0" smtClean="0">
              <a:solidFill>
                <a:srgbClr val="373737"/>
              </a:solidFill>
              <a:ea typeface="Arial"/>
              <a:sym typeface="Arial"/>
            </a:endParaRPr>
          </a:p>
          <a:p>
            <a:pPr lvl="0">
              <a:spcBef>
                <a:spcPts val="500"/>
              </a:spcBef>
              <a:buFont typeface="Wingdings" panose="05000000000000000000" pitchFamily="2" charset="2"/>
              <a:buChar char="Ø"/>
              <a:defRPr sz="1800">
                <a:solidFill>
                  <a:srgbClr val="000000"/>
                </a:solidFill>
                <a:uFillTx/>
              </a:defRPr>
            </a:pPr>
            <a:r>
              <a:rPr lang="en-US" sz="2000" dirty="0" smtClean="0">
                <a:solidFill>
                  <a:srgbClr val="373737"/>
                </a:solidFill>
                <a:ea typeface="Arial"/>
                <a:sym typeface="Arial"/>
              </a:rPr>
              <a:t>Press Release Analytics</a:t>
            </a:r>
          </a:p>
          <a:p>
            <a:pPr lvl="1">
              <a:spcBef>
                <a:spcPts val="500"/>
              </a:spcBef>
              <a:buFont typeface="Wingdings" panose="05000000000000000000" pitchFamily="2" charset="2"/>
              <a:buChar char="Ø"/>
              <a:defRPr sz="1800">
                <a:solidFill>
                  <a:srgbClr val="000000"/>
                </a:solidFill>
                <a:uFillTx/>
              </a:defRPr>
            </a:pPr>
            <a:r>
              <a:rPr lang="en-US" sz="1400" dirty="0"/>
              <a:t>RDA Data Share announces fellowship </a:t>
            </a:r>
            <a:r>
              <a:rPr lang="en-US" sz="1400" dirty="0" smtClean="0"/>
              <a:t>awards – 2,518 page views</a:t>
            </a:r>
            <a:endParaRPr lang="en-US" sz="1400" dirty="0" smtClean="0">
              <a:solidFill>
                <a:srgbClr val="373737"/>
              </a:solidFill>
              <a:ea typeface="Arial"/>
              <a:sym typeface="Arial"/>
            </a:endParaRPr>
          </a:p>
          <a:p>
            <a:pPr lvl="1">
              <a:spcBef>
                <a:spcPts val="500"/>
              </a:spcBef>
              <a:buFont typeface="Wingdings" panose="05000000000000000000" pitchFamily="2" charset="2"/>
              <a:buChar char="Ø"/>
              <a:defRPr sz="1800">
                <a:solidFill>
                  <a:srgbClr val="000000"/>
                </a:solidFill>
                <a:uFillTx/>
              </a:defRPr>
            </a:pPr>
            <a:r>
              <a:rPr lang="en-US" sz="1400" dirty="0"/>
              <a:t>Research Data Alliance/US partners with </a:t>
            </a:r>
            <a:r>
              <a:rPr lang="en-US" sz="1400" dirty="0" smtClean="0"/>
              <a:t>SDSC – 2,283 page views</a:t>
            </a:r>
          </a:p>
          <a:p>
            <a:pPr lvl="1">
              <a:spcBef>
                <a:spcPts val="500"/>
              </a:spcBef>
              <a:buFont typeface="Wingdings" panose="05000000000000000000" pitchFamily="2" charset="2"/>
              <a:buChar char="Ø"/>
              <a:defRPr sz="1800">
                <a:solidFill>
                  <a:srgbClr val="000000"/>
                </a:solidFill>
                <a:uFillTx/>
              </a:defRPr>
            </a:pPr>
            <a:r>
              <a:rPr lang="en-US" sz="1400" dirty="0"/>
              <a:t>International organizations form partnership to benefit research data for society </a:t>
            </a:r>
            <a:r>
              <a:rPr lang="en-US" sz="1400" dirty="0" smtClean="0"/>
              <a:t> - 1,296 page views</a:t>
            </a:r>
          </a:p>
          <a:p>
            <a:pPr lvl="1">
              <a:spcBef>
                <a:spcPts val="500"/>
              </a:spcBef>
              <a:buFont typeface="Wingdings" panose="05000000000000000000" pitchFamily="2" charset="2"/>
              <a:buChar char="Ø"/>
              <a:defRPr sz="1800">
                <a:solidFill>
                  <a:srgbClr val="000000"/>
                </a:solidFill>
                <a:uFillTx/>
              </a:defRPr>
            </a:pPr>
            <a:r>
              <a:rPr lang="en-US" sz="1400" dirty="0"/>
              <a:t>RDA/US and CENDI announce partnership to promote innovations in data sharing and </a:t>
            </a:r>
            <a:r>
              <a:rPr lang="en-US" sz="1400" dirty="0" smtClean="0"/>
              <a:t>exchange – 6,105 page views</a:t>
            </a:r>
            <a:endParaRPr lang="en-US" sz="1400" b="1" dirty="0"/>
          </a:p>
          <a:p>
            <a:pPr lvl="1">
              <a:spcBef>
                <a:spcPts val="500"/>
              </a:spcBef>
              <a:buFont typeface="Wingdings" panose="05000000000000000000" pitchFamily="2" charset="2"/>
              <a:buChar char="Ø"/>
              <a:defRPr sz="1800">
                <a:solidFill>
                  <a:srgbClr val="000000"/>
                </a:solidFill>
                <a:uFillTx/>
              </a:defRPr>
            </a:pPr>
            <a:r>
              <a:rPr lang="en-US" sz="1400" dirty="0" smtClean="0">
                <a:solidFill>
                  <a:srgbClr val="373737"/>
                </a:solidFill>
                <a:ea typeface="Arial"/>
                <a:sym typeface="Arial"/>
              </a:rPr>
              <a:t>12,000 </a:t>
            </a:r>
            <a:r>
              <a:rPr lang="en-US" sz="1400" dirty="0" err="1" smtClean="0">
                <a:solidFill>
                  <a:srgbClr val="373737"/>
                </a:solidFill>
                <a:ea typeface="Arial"/>
                <a:sym typeface="Arial"/>
              </a:rPr>
              <a:t>pageviews</a:t>
            </a:r>
            <a:r>
              <a:rPr lang="en-US" sz="1400" dirty="0" smtClean="0">
                <a:solidFill>
                  <a:srgbClr val="373737"/>
                </a:solidFill>
                <a:ea typeface="Arial"/>
                <a:sym typeface="Arial"/>
              </a:rPr>
              <a:t> since January</a:t>
            </a:r>
            <a:endParaRPr lang="en-US" sz="1400" dirty="0">
              <a:solidFill>
                <a:srgbClr val="373737"/>
              </a:solidFill>
              <a:ea typeface="Arial"/>
              <a:sym typeface="Arial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67933" y="0"/>
            <a:ext cx="7560840" cy="981075"/>
          </a:xfrm>
        </p:spPr>
        <p:txBody>
          <a:bodyPr/>
          <a:lstStyle/>
          <a:p>
            <a:r>
              <a:rPr lang="en-US" sz="2400" dirty="0" smtClean="0"/>
              <a:t>Quick Facts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88202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US" sz="2000" dirty="0" smtClean="0"/>
              <a:t>Align with RDA/US’ Strategic Directions:</a:t>
            </a:r>
            <a:br>
              <a:rPr lang="en-US" sz="2000" dirty="0" smtClean="0"/>
            </a:br>
            <a:endParaRPr lang="en-US" sz="2000" dirty="0" smtClean="0"/>
          </a:p>
          <a:p>
            <a:pPr lvl="1">
              <a:buClrTx/>
              <a:buFont typeface="Wingdings" panose="05000000000000000000" pitchFamily="2" charset="2"/>
              <a:buChar char="Ø"/>
            </a:pPr>
            <a:r>
              <a:rPr lang="en-US" dirty="0" smtClean="0"/>
              <a:t>Coordination </a:t>
            </a:r>
          </a:p>
          <a:p>
            <a:pPr lvl="2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1800" dirty="0" smtClean="0"/>
              <a:t>What are we doing? Where are we doing it? Why are we doing it?</a:t>
            </a:r>
            <a:br>
              <a:rPr lang="en-US" sz="1800" dirty="0" smtClean="0"/>
            </a:br>
            <a:endParaRPr lang="en-US" sz="1800" dirty="0" smtClean="0"/>
          </a:p>
          <a:p>
            <a:pPr lvl="1">
              <a:buClrTx/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1"/>
                </a:solidFill>
              </a:rPr>
              <a:t>Communications/Messaging</a:t>
            </a:r>
          </a:p>
          <a:p>
            <a:pPr lvl="2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1800" dirty="0" smtClean="0"/>
              <a:t>What are we saying? Who is saying it? Who is listening? How large is our audience?  What are they saying?</a:t>
            </a:r>
            <a:br>
              <a:rPr lang="en-US" sz="1800" dirty="0" smtClean="0"/>
            </a:br>
            <a:endParaRPr lang="en-US" sz="1800" dirty="0" smtClean="0"/>
          </a:p>
          <a:p>
            <a:pPr lvl="1">
              <a:buClrTx/>
              <a:buFont typeface="Wingdings" panose="05000000000000000000" pitchFamily="2" charset="2"/>
              <a:buChar char="Ø"/>
            </a:pPr>
            <a:r>
              <a:rPr lang="en-US" dirty="0" smtClean="0"/>
              <a:t>Engagement</a:t>
            </a:r>
          </a:p>
          <a:p>
            <a:pPr lvl="2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1800" dirty="0" smtClean="0"/>
              <a:t>What activities/events should we be involved in?  What activities can/should we initiate?</a:t>
            </a:r>
          </a:p>
          <a:p>
            <a:pPr lvl="1">
              <a:buClr>
                <a:schemeClr val="accent1"/>
              </a:buClr>
              <a:buFont typeface="Wingdings" panose="05000000000000000000" pitchFamily="2" charset="2"/>
              <a:buChar char="Ø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Communication </a:t>
            </a:r>
            <a:r>
              <a:rPr lang="en-US" sz="2400" dirty="0" smtClean="0"/>
              <a:t>Goals - Strategic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81724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US" sz="1600" dirty="0"/>
              <a:t>Increase awareness nationally and internationally of the </a:t>
            </a:r>
            <a:r>
              <a:rPr lang="en-US" sz="1600" dirty="0" smtClean="0"/>
              <a:t>RDA and expand RDA/US community</a:t>
            </a:r>
            <a:br>
              <a:rPr lang="en-US" sz="1600" dirty="0" smtClean="0"/>
            </a:br>
            <a:endParaRPr lang="en-US" sz="1600" dirty="0" smtClean="0"/>
          </a:p>
          <a:p>
            <a:pPr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US" sz="1600" dirty="0">
                <a:solidFill>
                  <a:srgbClr val="373737"/>
                </a:solidFill>
                <a:ea typeface="Arial"/>
                <a:sym typeface="Arial"/>
              </a:rPr>
              <a:t>Portray RDA/US as a leader and example to follow in the mission to reduce barriers to data sharing and </a:t>
            </a:r>
            <a:r>
              <a:rPr lang="en-US" sz="1600" dirty="0" smtClean="0">
                <a:solidFill>
                  <a:srgbClr val="373737"/>
                </a:solidFill>
                <a:ea typeface="Arial"/>
                <a:sym typeface="Arial"/>
              </a:rPr>
              <a:t>exchange</a:t>
            </a:r>
            <a:br>
              <a:rPr lang="en-US" sz="1600" dirty="0" smtClean="0">
                <a:solidFill>
                  <a:srgbClr val="373737"/>
                </a:solidFill>
                <a:ea typeface="Arial"/>
                <a:sym typeface="Arial"/>
              </a:rPr>
            </a:br>
            <a:endParaRPr lang="en-US" sz="1600" dirty="0" smtClean="0">
              <a:solidFill>
                <a:srgbClr val="373737"/>
              </a:solidFill>
              <a:ea typeface="Arial"/>
              <a:sym typeface="Arial"/>
            </a:endParaRPr>
          </a:p>
          <a:p>
            <a:pPr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US" sz="1600" dirty="0" smtClean="0">
                <a:solidFill>
                  <a:srgbClr val="373737"/>
                </a:solidFill>
                <a:sym typeface="Arial"/>
              </a:rPr>
              <a:t>Enhance the RDA brand through a multi-faceted communication strategy and implementation approach</a:t>
            </a:r>
            <a:br>
              <a:rPr lang="en-US" sz="1600" dirty="0" smtClean="0">
                <a:solidFill>
                  <a:srgbClr val="373737"/>
                </a:solidFill>
                <a:sym typeface="Arial"/>
              </a:rPr>
            </a:br>
            <a:endParaRPr lang="en-US" sz="1600" dirty="0" smtClean="0">
              <a:solidFill>
                <a:srgbClr val="373737"/>
              </a:solidFill>
              <a:sym typeface="Arial"/>
            </a:endParaRPr>
          </a:p>
          <a:p>
            <a:pPr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US" sz="1600" dirty="0" smtClean="0">
                <a:solidFill>
                  <a:srgbClr val="373737"/>
                </a:solidFill>
                <a:sym typeface="Arial"/>
              </a:rPr>
              <a:t>Increase and enhance our relationships with our members, media, government associations, associations, groups and partner organizations</a:t>
            </a:r>
            <a:br>
              <a:rPr lang="en-US" sz="1600" dirty="0" smtClean="0">
                <a:solidFill>
                  <a:srgbClr val="373737"/>
                </a:solidFill>
                <a:sym typeface="Arial"/>
              </a:rPr>
            </a:br>
            <a:endParaRPr lang="en-US" sz="1600" dirty="0" smtClean="0">
              <a:solidFill>
                <a:srgbClr val="373737"/>
              </a:solidFill>
              <a:sym typeface="Arial"/>
            </a:endParaRPr>
          </a:p>
          <a:p>
            <a:pPr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US" sz="1600" dirty="0" smtClean="0">
                <a:solidFill>
                  <a:srgbClr val="373737"/>
                </a:solidFill>
                <a:sym typeface="Arial"/>
              </a:rPr>
              <a:t>Increase involvement in conferences, forums and other industry events</a:t>
            </a:r>
            <a:br>
              <a:rPr lang="en-US" sz="1600" dirty="0" smtClean="0">
                <a:solidFill>
                  <a:srgbClr val="373737"/>
                </a:solidFill>
                <a:sym typeface="Arial"/>
              </a:rPr>
            </a:br>
            <a:endParaRPr lang="en-US" sz="1600" dirty="0" smtClean="0">
              <a:solidFill>
                <a:srgbClr val="373737"/>
              </a:solidFill>
              <a:sym typeface="Arial"/>
            </a:endParaRPr>
          </a:p>
          <a:p>
            <a:pPr>
              <a:buClr>
                <a:schemeClr val="accent1"/>
              </a:buClr>
              <a:buFont typeface="Wingdings" panose="05000000000000000000" pitchFamily="2" charset="2"/>
              <a:buChar char="Ø"/>
            </a:pPr>
            <a:endParaRPr lang="en-US" sz="1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Communication </a:t>
            </a:r>
            <a:r>
              <a:rPr lang="en-US" sz="2400" dirty="0" smtClean="0"/>
              <a:t>Goals - Specific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57948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0"/>
            <a:ext cx="6552257" cy="981075"/>
          </a:xfrm>
          <a:prstGeom prst="rect">
            <a:avLst/>
          </a:prstGeom>
        </p:spPr>
        <p:txBody>
          <a:bodyPr/>
          <a:lstStyle/>
          <a:p>
            <a:r>
              <a:rPr lang="en-US" sz="2400" dirty="0"/>
              <a:t>Audience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9013" y="988539"/>
            <a:ext cx="3888432" cy="5362832"/>
          </a:xfrm>
        </p:spPr>
        <p:txBody>
          <a:bodyPr/>
          <a:lstStyle/>
          <a:p>
            <a:pPr lvl="0">
              <a:buFont typeface="Wingdings" panose="05000000000000000000" pitchFamily="2" charset="2"/>
              <a:buChar char="Ø"/>
              <a:defRPr/>
            </a:pPr>
            <a:r>
              <a:rPr lang="en-US" b="1" dirty="0">
                <a:solidFill>
                  <a:srgbClr val="212121">
                    <a:lumMod val="90000"/>
                    <a:lumOff val="10000"/>
                  </a:srgbClr>
                </a:solidFill>
                <a:latin typeface="Arial"/>
                <a:cs typeface="Arial"/>
              </a:rPr>
              <a:t>Organizations</a:t>
            </a:r>
            <a:endParaRPr lang="en-US" b="1" dirty="0">
              <a:solidFill>
                <a:srgbClr val="212121">
                  <a:lumMod val="90000"/>
                  <a:lumOff val="10000"/>
                </a:srgbClr>
              </a:solidFill>
              <a:latin typeface="Arial"/>
            </a:endParaRPr>
          </a:p>
          <a:p>
            <a:pPr marL="574675" lvl="3" indent="-285750">
              <a:buClr>
                <a:srgbClr val="58A618"/>
              </a:buClr>
              <a:buFont typeface="Wingdings" panose="05000000000000000000" pitchFamily="2" charset="2"/>
              <a:buChar char="§"/>
              <a:defRPr/>
            </a:pPr>
            <a:r>
              <a:rPr lang="en-US" dirty="0">
                <a:solidFill>
                  <a:srgbClr val="212121">
                    <a:lumMod val="90000"/>
                    <a:lumOff val="10000"/>
                  </a:srgbClr>
                </a:solidFill>
                <a:latin typeface="Arial"/>
              </a:rPr>
              <a:t>Government</a:t>
            </a:r>
          </a:p>
          <a:p>
            <a:pPr marL="1141413" lvl="0" indent="-285750">
              <a:spcBef>
                <a:spcPts val="0"/>
              </a:spcBef>
              <a:buClr>
                <a:schemeClr val="accent1"/>
              </a:buClr>
              <a:buFont typeface="Courier New" panose="02070309020205020404" pitchFamily="49" charset="0"/>
              <a:buChar char="o"/>
              <a:defRPr/>
            </a:pPr>
            <a:r>
              <a:rPr lang="en-US" dirty="0">
                <a:solidFill>
                  <a:srgbClr val="212121">
                    <a:lumMod val="90000"/>
                    <a:lumOff val="10000"/>
                  </a:srgbClr>
                </a:solidFill>
              </a:rPr>
              <a:t>Officials, agencies, </a:t>
            </a:r>
            <a:r>
              <a:rPr lang="en-US" dirty="0" smtClean="0">
                <a:solidFill>
                  <a:srgbClr val="212121">
                    <a:lumMod val="90000"/>
                    <a:lumOff val="10000"/>
                  </a:srgbClr>
                </a:solidFill>
              </a:rPr>
              <a:t>policymakers</a:t>
            </a:r>
            <a:endParaRPr lang="en-US" dirty="0">
              <a:solidFill>
                <a:srgbClr val="212121">
                  <a:lumMod val="90000"/>
                  <a:lumOff val="10000"/>
                </a:srgbClr>
              </a:solidFill>
            </a:endParaRPr>
          </a:p>
          <a:p>
            <a:pPr marL="1141413" lvl="0" indent="-285750">
              <a:spcBef>
                <a:spcPts val="0"/>
              </a:spcBef>
              <a:buClr>
                <a:schemeClr val="accent1"/>
              </a:buClr>
              <a:buFont typeface="Courier New" panose="02070309020205020404" pitchFamily="49" charset="0"/>
              <a:buChar char="o"/>
              <a:defRPr/>
            </a:pPr>
            <a:r>
              <a:rPr lang="en-US" dirty="0">
                <a:solidFill>
                  <a:srgbClr val="212121">
                    <a:lumMod val="90000"/>
                    <a:lumOff val="10000"/>
                  </a:srgbClr>
                </a:solidFill>
              </a:rPr>
              <a:t>Federal, state, local</a:t>
            </a:r>
          </a:p>
          <a:p>
            <a:pPr marL="1141413" lvl="0" indent="-285750">
              <a:spcBef>
                <a:spcPts val="0"/>
              </a:spcBef>
              <a:buClr>
                <a:schemeClr val="accent1"/>
              </a:buClr>
              <a:buFont typeface="Courier New" panose="02070309020205020404" pitchFamily="49" charset="0"/>
              <a:buChar char="o"/>
              <a:defRPr/>
            </a:pPr>
            <a:r>
              <a:rPr lang="en-US" dirty="0">
                <a:solidFill>
                  <a:srgbClr val="212121">
                    <a:lumMod val="90000"/>
                    <a:lumOff val="10000"/>
                  </a:srgbClr>
                </a:solidFill>
              </a:rPr>
              <a:t>Member and non-member</a:t>
            </a:r>
            <a:br>
              <a:rPr lang="en-US" dirty="0">
                <a:solidFill>
                  <a:srgbClr val="212121">
                    <a:lumMod val="90000"/>
                    <a:lumOff val="10000"/>
                  </a:srgbClr>
                </a:solidFill>
              </a:rPr>
            </a:br>
            <a:endParaRPr lang="en-US" dirty="0">
              <a:solidFill>
                <a:srgbClr val="212121">
                  <a:lumMod val="90000"/>
                  <a:lumOff val="10000"/>
                </a:srgbClr>
              </a:solidFill>
            </a:endParaRPr>
          </a:p>
          <a:p>
            <a:pPr marL="574675" lvl="0" indent="-285750">
              <a:spcBef>
                <a:spcPts val="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/>
            </a:pPr>
            <a:r>
              <a:rPr lang="en-US" dirty="0">
                <a:solidFill>
                  <a:srgbClr val="212121">
                    <a:lumMod val="90000"/>
                    <a:lumOff val="10000"/>
                  </a:srgbClr>
                </a:solidFill>
                <a:latin typeface="Arial"/>
              </a:rPr>
              <a:t>Companies</a:t>
            </a:r>
          </a:p>
          <a:p>
            <a:pPr marL="857250" lvl="0">
              <a:spcBef>
                <a:spcPts val="0"/>
              </a:spcBef>
              <a:buFont typeface="Courier New" panose="02070309020205020404" pitchFamily="49" charset="0"/>
              <a:buChar char="o"/>
              <a:defRPr/>
            </a:pPr>
            <a:r>
              <a:rPr lang="en-US" dirty="0">
                <a:solidFill>
                  <a:srgbClr val="212121">
                    <a:lumMod val="90000"/>
                    <a:lumOff val="10000"/>
                  </a:srgbClr>
                </a:solidFill>
              </a:rPr>
              <a:t>Discipline, profession and geo-specific</a:t>
            </a:r>
          </a:p>
          <a:p>
            <a:pPr marL="857250" lvl="0">
              <a:spcBef>
                <a:spcPts val="0"/>
              </a:spcBef>
              <a:buFont typeface="Courier New" panose="02070309020205020404" pitchFamily="49" charset="0"/>
              <a:buChar char="o"/>
              <a:defRPr/>
            </a:pPr>
            <a:r>
              <a:rPr lang="en-US" dirty="0">
                <a:solidFill>
                  <a:srgbClr val="212121">
                    <a:lumMod val="90000"/>
                    <a:lumOff val="10000"/>
                  </a:srgbClr>
                </a:solidFill>
              </a:rPr>
              <a:t>Member and non-member</a:t>
            </a:r>
          </a:p>
          <a:p>
            <a:pPr marL="857250" lvl="0">
              <a:spcBef>
                <a:spcPts val="0"/>
              </a:spcBef>
              <a:buFont typeface="Courier New" panose="02070309020205020404" pitchFamily="49" charset="0"/>
              <a:buChar char="o"/>
              <a:defRPr/>
            </a:pPr>
            <a:endParaRPr lang="en-US" dirty="0">
              <a:solidFill>
                <a:srgbClr val="212121">
                  <a:lumMod val="90000"/>
                  <a:lumOff val="10000"/>
                </a:srgbClr>
              </a:solidFill>
            </a:endParaRPr>
          </a:p>
          <a:p>
            <a:pPr marL="574675" lvl="0">
              <a:spcBef>
                <a:spcPts val="0"/>
              </a:spcBef>
              <a:buFont typeface="Wingdings" panose="05000000000000000000" pitchFamily="2" charset="2"/>
              <a:buChar char="§"/>
              <a:defRPr/>
            </a:pPr>
            <a:r>
              <a:rPr lang="en-US" dirty="0">
                <a:solidFill>
                  <a:srgbClr val="212121">
                    <a:lumMod val="90000"/>
                    <a:lumOff val="10000"/>
                  </a:srgbClr>
                </a:solidFill>
                <a:latin typeface="Arial"/>
              </a:rPr>
              <a:t>Not-for-profits</a:t>
            </a:r>
          </a:p>
          <a:p>
            <a:pPr marL="857250" lvl="0">
              <a:spcBef>
                <a:spcPts val="0"/>
              </a:spcBef>
              <a:buFont typeface="Courier New" panose="02070309020205020404" pitchFamily="49" charset="0"/>
              <a:buChar char="o"/>
              <a:defRPr/>
            </a:pPr>
            <a:r>
              <a:rPr lang="en-US" dirty="0">
                <a:solidFill>
                  <a:srgbClr val="212121">
                    <a:lumMod val="90000"/>
                    <a:lumOff val="10000"/>
                  </a:srgbClr>
                </a:solidFill>
              </a:rPr>
              <a:t>Associations, research groups, trade groups</a:t>
            </a:r>
          </a:p>
          <a:p>
            <a:pPr marL="857250" lvl="0">
              <a:spcBef>
                <a:spcPts val="0"/>
              </a:spcBef>
              <a:buFont typeface="Courier New" panose="02070309020205020404" pitchFamily="49" charset="0"/>
              <a:buChar char="o"/>
              <a:defRPr/>
            </a:pPr>
            <a:r>
              <a:rPr lang="en-US" dirty="0">
                <a:solidFill>
                  <a:srgbClr val="212121">
                    <a:lumMod val="90000"/>
                    <a:lumOff val="10000"/>
                  </a:srgbClr>
                </a:solidFill>
              </a:rPr>
              <a:t>Discipline, profession and geo-specific</a:t>
            </a:r>
          </a:p>
          <a:p>
            <a:pPr marL="857250" lvl="0">
              <a:spcBef>
                <a:spcPts val="0"/>
              </a:spcBef>
              <a:buFont typeface="Courier New" panose="02070309020205020404" pitchFamily="49" charset="0"/>
              <a:buChar char="o"/>
              <a:defRPr/>
            </a:pPr>
            <a:r>
              <a:rPr lang="en-US" dirty="0">
                <a:solidFill>
                  <a:srgbClr val="212121">
                    <a:lumMod val="90000"/>
                    <a:lumOff val="10000"/>
                  </a:srgbClr>
                </a:solidFill>
              </a:rPr>
              <a:t>Member and non-member</a:t>
            </a:r>
            <a:endParaRPr lang="en-US" dirty="0"/>
          </a:p>
          <a:p>
            <a:pPr marL="914400" lvl="2" indent="0">
              <a:spcBef>
                <a:spcPts val="0"/>
              </a:spcBef>
              <a:buNone/>
              <a:defRPr/>
            </a:pPr>
            <a:r>
              <a:rPr lang="en-US" sz="1800" dirty="0">
                <a:solidFill>
                  <a:srgbClr val="212121">
                    <a:lumMod val="90000"/>
                    <a:lumOff val="10000"/>
                  </a:srgbClr>
                </a:solidFill>
              </a:rPr>
              <a:t/>
            </a:r>
            <a:br>
              <a:rPr lang="en-US" sz="1800" dirty="0">
                <a:solidFill>
                  <a:srgbClr val="212121">
                    <a:lumMod val="90000"/>
                    <a:lumOff val="10000"/>
                  </a:srgbClr>
                </a:solidFill>
              </a:rPr>
            </a:br>
            <a:endParaRPr lang="en-US" sz="1800" dirty="0">
              <a:solidFill>
                <a:srgbClr val="212121">
                  <a:lumMod val="90000"/>
                  <a:lumOff val="10000"/>
                </a:srgbClr>
              </a:solidFill>
            </a:endParaRP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8372" y="1107245"/>
            <a:ext cx="3889127" cy="3456384"/>
          </a:xfrm>
        </p:spPr>
        <p:txBody>
          <a:bodyPr/>
          <a:lstStyle/>
          <a:p>
            <a:pPr marL="285750" lvl="0" indent="-285750">
              <a:spcBef>
                <a:spcPts val="0"/>
              </a:spcBef>
              <a:buFont typeface="Wingdings" panose="05000000000000000000" pitchFamily="2" charset="2"/>
              <a:buChar char="Ø"/>
              <a:defRPr/>
            </a:pPr>
            <a:r>
              <a:rPr lang="en-US" b="1" dirty="0">
                <a:solidFill>
                  <a:srgbClr val="212121">
                    <a:lumMod val="90000"/>
                    <a:lumOff val="10000"/>
                  </a:srgbClr>
                </a:solidFill>
                <a:latin typeface="Arial"/>
                <a:cs typeface="Arial"/>
              </a:rPr>
              <a:t>Individuals</a:t>
            </a:r>
          </a:p>
          <a:p>
            <a:pPr marL="574675" lvl="2" indent="-341313">
              <a:spcBef>
                <a:spcPts val="0"/>
              </a:spcBef>
              <a:buClr>
                <a:srgbClr val="58A618"/>
              </a:buClr>
              <a:buFont typeface="Wingdings" panose="05000000000000000000" pitchFamily="2" charset="2"/>
              <a:buChar char="§"/>
              <a:defRPr/>
            </a:pPr>
            <a:r>
              <a:rPr lang="en-US" sz="1800" dirty="0">
                <a:solidFill>
                  <a:srgbClr val="212121">
                    <a:lumMod val="90000"/>
                    <a:lumOff val="10000"/>
                  </a:srgbClr>
                </a:solidFill>
                <a:latin typeface="Arial"/>
              </a:rPr>
              <a:t>Members, non-members, students</a:t>
            </a:r>
          </a:p>
          <a:p>
            <a:pPr marL="1200150" lvl="2" indent="-285750">
              <a:spcBef>
                <a:spcPts val="0"/>
              </a:spcBef>
              <a:buClr>
                <a:schemeClr val="accent1"/>
              </a:buClr>
              <a:buFont typeface="Courier New" panose="02070309020205020404" pitchFamily="49" charset="0"/>
              <a:buChar char="o"/>
              <a:defRPr/>
            </a:pPr>
            <a:r>
              <a:rPr lang="en-US" sz="1800" dirty="0">
                <a:solidFill>
                  <a:srgbClr val="212121">
                    <a:lumMod val="90000"/>
                    <a:lumOff val="10000"/>
                  </a:srgbClr>
                </a:solidFill>
              </a:rPr>
              <a:t>Discipline-specific</a:t>
            </a:r>
          </a:p>
          <a:p>
            <a:pPr marL="1200150" lvl="2" indent="-285750">
              <a:spcBef>
                <a:spcPts val="0"/>
              </a:spcBef>
              <a:buClr>
                <a:schemeClr val="accent1"/>
              </a:buClr>
              <a:buFont typeface="Courier New" panose="02070309020205020404" pitchFamily="49" charset="0"/>
              <a:buChar char="o"/>
              <a:defRPr/>
            </a:pPr>
            <a:r>
              <a:rPr lang="en-US" sz="1800" dirty="0">
                <a:solidFill>
                  <a:srgbClr val="212121">
                    <a:lumMod val="90000"/>
                    <a:lumOff val="10000"/>
                  </a:srgbClr>
                </a:solidFill>
              </a:rPr>
              <a:t>Profession-specific</a:t>
            </a:r>
          </a:p>
          <a:p>
            <a:pPr marL="1200150" lvl="2" indent="-285750">
              <a:spcBef>
                <a:spcPts val="0"/>
              </a:spcBef>
              <a:buClr>
                <a:schemeClr val="accent1"/>
              </a:buClr>
              <a:buFont typeface="Courier New" panose="02070309020205020404" pitchFamily="49" charset="0"/>
              <a:buChar char="o"/>
              <a:defRPr/>
            </a:pPr>
            <a:r>
              <a:rPr lang="en-US" sz="1800" dirty="0">
                <a:solidFill>
                  <a:srgbClr val="212121">
                    <a:lumMod val="90000"/>
                    <a:lumOff val="10000"/>
                  </a:srgbClr>
                </a:solidFill>
              </a:rPr>
              <a:t>Geo-specific</a:t>
            </a:r>
          </a:p>
          <a:p>
            <a:pPr marL="0" lvl="0" indent="0">
              <a:buNone/>
              <a:defRPr/>
            </a:pPr>
            <a:endParaRPr lang="en-US" dirty="0">
              <a:solidFill>
                <a:srgbClr val="212121">
                  <a:lumMod val="90000"/>
                  <a:lumOff val="10000"/>
                </a:srgbClr>
              </a:solidFill>
              <a:latin typeface="Arial"/>
              <a:cs typeface="Arial"/>
            </a:endParaRPr>
          </a:p>
          <a:p>
            <a:pPr lvl="0">
              <a:defRPr/>
            </a:pPr>
            <a:endParaRPr lang="en-US" dirty="0">
              <a:solidFill>
                <a:srgbClr val="212121">
                  <a:lumMod val="90000"/>
                  <a:lumOff val="10000"/>
                </a:srgbClr>
              </a:solidFill>
              <a:latin typeface="Arial"/>
              <a:cs typeface="Arial"/>
            </a:endParaRPr>
          </a:p>
          <a:p>
            <a:pPr lvl="0">
              <a:buFont typeface="Wingdings" panose="05000000000000000000" pitchFamily="2" charset="2"/>
              <a:buChar char="Ø"/>
              <a:defRPr/>
            </a:pPr>
            <a:r>
              <a:rPr lang="en-US" b="1" dirty="0">
                <a:solidFill>
                  <a:srgbClr val="212121">
                    <a:lumMod val="90000"/>
                    <a:lumOff val="10000"/>
                  </a:srgbClr>
                </a:solidFill>
                <a:latin typeface="Arial"/>
                <a:cs typeface="Arial"/>
              </a:rPr>
              <a:t>Media</a:t>
            </a:r>
          </a:p>
          <a:p>
            <a:pPr marL="574675" lvl="0">
              <a:defRPr/>
            </a:pPr>
            <a:r>
              <a:rPr lang="en-US" dirty="0">
                <a:solidFill>
                  <a:srgbClr val="212121">
                    <a:lumMod val="90000"/>
                    <a:lumOff val="10000"/>
                  </a:srgbClr>
                </a:solidFill>
                <a:latin typeface="Arial"/>
              </a:rPr>
              <a:t>International, national, local</a:t>
            </a:r>
          </a:p>
          <a:p>
            <a:pPr marL="574675" lvl="0">
              <a:defRPr/>
            </a:pPr>
            <a:r>
              <a:rPr lang="en-US" dirty="0">
                <a:solidFill>
                  <a:srgbClr val="212121">
                    <a:lumMod val="90000"/>
                    <a:lumOff val="10000"/>
                  </a:srgbClr>
                </a:solidFill>
              </a:rPr>
              <a:t>Print </a:t>
            </a:r>
          </a:p>
          <a:p>
            <a:pPr marL="574675" lvl="0">
              <a:defRPr/>
            </a:pPr>
            <a:r>
              <a:rPr lang="en-US" dirty="0">
                <a:solidFill>
                  <a:srgbClr val="212121">
                    <a:lumMod val="90000"/>
                    <a:lumOff val="10000"/>
                  </a:srgbClr>
                </a:solidFill>
              </a:rPr>
              <a:t>Broadcast</a:t>
            </a:r>
          </a:p>
          <a:p>
            <a:pPr marL="574675" lvl="0">
              <a:defRPr/>
            </a:pPr>
            <a:r>
              <a:rPr lang="en-US" dirty="0">
                <a:solidFill>
                  <a:srgbClr val="212121">
                    <a:lumMod val="90000"/>
                    <a:lumOff val="10000"/>
                  </a:srgbClr>
                </a:solidFill>
              </a:rPr>
              <a:t>Online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2980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Calls to Actions</a:t>
            </a:r>
            <a:endParaRPr lang="en-US" sz="24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772669" y="1201026"/>
            <a:ext cx="3888432" cy="5362832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58A618"/>
              </a:buClr>
              <a:buFont typeface="Wingdings" charset="2"/>
              <a:buChar char="§"/>
              <a:defRPr sz="2400">
                <a:solidFill>
                  <a:schemeClr val="accent4">
                    <a:lumMod val="90000"/>
                    <a:lumOff val="10000"/>
                  </a:schemeClr>
                </a:solidFill>
                <a:latin typeface="Arial"/>
                <a:ea typeface="ＭＳ Ｐゴシック" charset="0"/>
                <a:cs typeface="Arial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03D29"/>
              </a:buClr>
              <a:buFont typeface="Wingdings" charset="2"/>
              <a:buChar char="§"/>
              <a:defRPr sz="1800">
                <a:solidFill>
                  <a:schemeClr val="accent4">
                    <a:lumMod val="90000"/>
                    <a:lumOff val="10000"/>
                  </a:schemeClr>
                </a:solidFill>
                <a:latin typeface="+mj-lt"/>
                <a:ea typeface="ＭＳ Ｐゴシック" charset="0"/>
                <a:cs typeface="Trebuchet M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4D700"/>
              </a:buClr>
              <a:buFont typeface="Wingdings" charset="2"/>
              <a:buChar char="§"/>
              <a:defRPr sz="1600">
                <a:solidFill>
                  <a:schemeClr val="accent4">
                    <a:lumMod val="90000"/>
                    <a:lumOff val="10000"/>
                  </a:schemeClr>
                </a:solidFill>
                <a:latin typeface=""/>
                <a:ea typeface="ＭＳ Ｐゴシック" charset="0"/>
                <a:cs typeface="Trebuchet M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5"/>
              </a:buClr>
              <a:buFont typeface="Wingdings" charset="2"/>
              <a:buChar char="§"/>
              <a:defRPr sz="1600">
                <a:solidFill>
                  <a:schemeClr val="accent4">
                    <a:lumMod val="90000"/>
                    <a:lumOff val="10000"/>
                  </a:schemeClr>
                </a:solidFill>
                <a:latin typeface=""/>
                <a:ea typeface="ＭＳ Ｐゴシック" charset="0"/>
                <a:cs typeface="Trebuchet M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5"/>
              </a:buClr>
              <a:buFont typeface="Wingdings" charset="2"/>
              <a:buChar char="§"/>
              <a:defRPr sz="1600">
                <a:solidFill>
                  <a:schemeClr val="accent4">
                    <a:lumMod val="90000"/>
                    <a:lumOff val="10000"/>
                  </a:schemeClr>
                </a:solidFill>
                <a:latin typeface=""/>
                <a:ea typeface="ＭＳ Ｐゴシック" charset="0"/>
                <a:cs typeface="Trebuchet M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Wingdings" panose="05000000000000000000" pitchFamily="2" charset="2"/>
              <a:buChar char="Ø"/>
              <a:defRPr/>
            </a:pPr>
            <a:r>
              <a:rPr lang="en-US" sz="2000" b="0" kern="0" dirty="0" smtClean="0">
                <a:solidFill>
                  <a:srgbClr val="212121">
                    <a:lumMod val="90000"/>
                    <a:lumOff val="10000"/>
                  </a:srgbClr>
                </a:solidFill>
              </a:rPr>
              <a:t>History of RDA and its Accomplishments</a:t>
            </a:r>
            <a:br>
              <a:rPr lang="en-US" sz="2000" b="0" kern="0" dirty="0" smtClean="0">
                <a:solidFill>
                  <a:srgbClr val="212121">
                    <a:lumMod val="90000"/>
                    <a:lumOff val="10000"/>
                  </a:srgbClr>
                </a:solidFill>
              </a:rPr>
            </a:br>
            <a:endParaRPr lang="en-US" sz="2000" b="0" kern="0" dirty="0" smtClean="0">
              <a:solidFill>
                <a:srgbClr val="212121">
                  <a:lumMod val="90000"/>
                  <a:lumOff val="10000"/>
                </a:srgbClr>
              </a:solidFill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sz="2000" b="0" kern="0" dirty="0" smtClean="0">
                <a:solidFill>
                  <a:srgbClr val="212121">
                    <a:lumMod val="90000"/>
                    <a:lumOff val="10000"/>
                  </a:srgbClr>
                </a:solidFill>
              </a:rPr>
              <a:t>Partnership Announcements</a:t>
            </a:r>
            <a:br>
              <a:rPr lang="en-US" sz="2000" b="0" kern="0" dirty="0" smtClean="0">
                <a:solidFill>
                  <a:srgbClr val="212121">
                    <a:lumMod val="90000"/>
                    <a:lumOff val="10000"/>
                  </a:srgbClr>
                </a:solidFill>
              </a:rPr>
            </a:br>
            <a:endParaRPr lang="en-US" sz="2000" b="0" kern="0" dirty="0" smtClean="0">
              <a:solidFill>
                <a:srgbClr val="212121">
                  <a:lumMod val="90000"/>
                  <a:lumOff val="10000"/>
                </a:srgbClr>
              </a:solidFill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sz="2000" b="0" kern="0" dirty="0" smtClean="0">
                <a:solidFill>
                  <a:srgbClr val="212121">
                    <a:lumMod val="90000"/>
                    <a:lumOff val="10000"/>
                  </a:srgbClr>
                </a:solidFill>
              </a:rPr>
              <a:t>Organizational Membership Announcements</a:t>
            </a:r>
            <a:br>
              <a:rPr lang="en-US" sz="2000" b="0" kern="0" dirty="0" smtClean="0">
                <a:solidFill>
                  <a:srgbClr val="212121">
                    <a:lumMod val="90000"/>
                    <a:lumOff val="10000"/>
                  </a:srgbClr>
                </a:solidFill>
              </a:rPr>
            </a:br>
            <a:endParaRPr lang="en-US" sz="2000" b="0" kern="0" dirty="0" smtClean="0">
              <a:solidFill>
                <a:srgbClr val="212121">
                  <a:lumMod val="90000"/>
                  <a:lumOff val="10000"/>
                </a:srgbClr>
              </a:solidFill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sz="2000" b="0" kern="0" dirty="0" smtClean="0">
                <a:solidFill>
                  <a:srgbClr val="212121">
                    <a:lumMod val="90000"/>
                    <a:lumOff val="10000"/>
                  </a:srgbClr>
                </a:solidFill>
              </a:rPr>
              <a:t>Grant Award Announcements</a:t>
            </a:r>
            <a:br>
              <a:rPr lang="en-US" sz="2000" b="0" kern="0" dirty="0" smtClean="0">
                <a:solidFill>
                  <a:srgbClr val="212121">
                    <a:lumMod val="90000"/>
                    <a:lumOff val="10000"/>
                  </a:srgbClr>
                </a:solidFill>
              </a:rPr>
            </a:br>
            <a:endParaRPr lang="en-US" sz="2000" b="0" kern="0" dirty="0" smtClean="0">
              <a:solidFill>
                <a:srgbClr val="212121">
                  <a:lumMod val="90000"/>
                  <a:lumOff val="10000"/>
                </a:srgbClr>
              </a:solidFill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sz="2000" b="0" kern="0" dirty="0" smtClean="0">
                <a:solidFill>
                  <a:srgbClr val="212121">
                    <a:lumMod val="90000"/>
                    <a:lumOff val="10000"/>
                  </a:srgbClr>
                </a:solidFill>
              </a:rPr>
              <a:t>Scholarship Announcements</a:t>
            </a:r>
            <a:br>
              <a:rPr lang="en-US" sz="2000" b="0" kern="0" dirty="0" smtClean="0">
                <a:solidFill>
                  <a:srgbClr val="212121">
                    <a:lumMod val="90000"/>
                    <a:lumOff val="10000"/>
                  </a:srgbClr>
                </a:solidFill>
              </a:rPr>
            </a:br>
            <a:endParaRPr lang="en-US" sz="2000" b="0" kern="0" dirty="0" smtClean="0">
              <a:solidFill>
                <a:srgbClr val="212121">
                  <a:lumMod val="90000"/>
                  <a:lumOff val="10000"/>
                </a:srgbClr>
              </a:solidFill>
            </a:endParaRPr>
          </a:p>
          <a:p>
            <a:pPr marL="914400" lvl="2" indent="0">
              <a:spcBef>
                <a:spcPts val="0"/>
              </a:spcBef>
              <a:buFont typeface="Wingdings" charset="2"/>
              <a:buNone/>
              <a:defRPr/>
            </a:pPr>
            <a:r>
              <a:rPr lang="en-US" sz="1800" b="0" kern="0" dirty="0" smtClean="0">
                <a:solidFill>
                  <a:srgbClr val="212121">
                    <a:lumMod val="90000"/>
                    <a:lumOff val="10000"/>
                  </a:srgbClr>
                </a:solidFill>
              </a:rPr>
              <a:t/>
            </a:r>
            <a:br>
              <a:rPr lang="en-US" sz="1800" b="0" kern="0" dirty="0" smtClean="0">
                <a:solidFill>
                  <a:srgbClr val="212121">
                    <a:lumMod val="90000"/>
                    <a:lumOff val="10000"/>
                  </a:srgbClr>
                </a:solidFill>
              </a:rPr>
            </a:br>
            <a:endParaRPr lang="en-US" sz="1800" b="0" kern="0" dirty="0" smtClean="0">
              <a:solidFill>
                <a:srgbClr val="212121">
                  <a:lumMod val="90000"/>
                  <a:lumOff val="10000"/>
                </a:srgbClr>
              </a:solidFill>
            </a:endParaRPr>
          </a:p>
          <a:p>
            <a:endParaRPr lang="en-US" b="0" kern="0" dirty="0"/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5165595" y="1201026"/>
            <a:ext cx="3889127" cy="3456384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charset="0"/>
              <a:buChar char="§"/>
              <a:defRPr sz="28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charset="0"/>
              <a:buChar char="§"/>
              <a:defRPr sz="24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charset="0"/>
              <a:buChar char="§"/>
              <a:defRPr sz="24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charset="0"/>
              <a:buChar char="§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charset="0"/>
              <a:buChar char="§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Wingdings" panose="05000000000000000000" pitchFamily="2" charset="2"/>
              <a:buChar char="Ø"/>
              <a:defRPr/>
            </a:pPr>
            <a:r>
              <a:rPr lang="en-US" sz="2000" b="0" kern="0" dirty="0" smtClean="0">
                <a:solidFill>
                  <a:srgbClr val="212121">
                    <a:lumMod val="90000"/>
                    <a:lumOff val="10000"/>
                  </a:srgbClr>
                </a:solidFill>
                <a:latin typeface="Arial"/>
                <a:cs typeface="Arial"/>
              </a:rPr>
              <a:t>Publications/Reports</a:t>
            </a:r>
            <a:br>
              <a:rPr lang="en-US" sz="2000" b="0" kern="0" dirty="0" smtClean="0">
                <a:solidFill>
                  <a:srgbClr val="212121">
                    <a:lumMod val="90000"/>
                    <a:lumOff val="10000"/>
                  </a:srgbClr>
                </a:solidFill>
                <a:latin typeface="Arial"/>
                <a:cs typeface="Arial"/>
              </a:rPr>
            </a:br>
            <a:endParaRPr lang="en-US" sz="2000" b="0" kern="0" dirty="0" smtClean="0">
              <a:solidFill>
                <a:srgbClr val="212121">
                  <a:lumMod val="90000"/>
                  <a:lumOff val="10000"/>
                </a:srgbClr>
              </a:solidFill>
              <a:latin typeface="Arial"/>
              <a:cs typeface="Arial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sz="2000" b="0" kern="0" dirty="0" smtClean="0">
                <a:solidFill>
                  <a:srgbClr val="212121">
                    <a:lumMod val="90000"/>
                    <a:lumOff val="10000"/>
                  </a:srgbClr>
                </a:solidFill>
                <a:latin typeface="Arial"/>
                <a:cs typeface="Arial"/>
              </a:rPr>
              <a:t>Student Case Studies</a:t>
            </a:r>
            <a:br>
              <a:rPr lang="en-US" sz="2000" b="0" kern="0" dirty="0" smtClean="0">
                <a:solidFill>
                  <a:srgbClr val="212121">
                    <a:lumMod val="90000"/>
                    <a:lumOff val="10000"/>
                  </a:srgbClr>
                </a:solidFill>
                <a:latin typeface="Arial"/>
                <a:cs typeface="Arial"/>
              </a:rPr>
            </a:br>
            <a:endParaRPr lang="en-US" sz="2000" b="0" kern="0" dirty="0" smtClean="0">
              <a:solidFill>
                <a:srgbClr val="212121">
                  <a:lumMod val="90000"/>
                  <a:lumOff val="10000"/>
                </a:srgbClr>
              </a:solidFill>
              <a:latin typeface="Arial"/>
              <a:cs typeface="Arial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sz="2000" b="0" kern="0" dirty="0" smtClean="0">
                <a:solidFill>
                  <a:srgbClr val="212121">
                    <a:lumMod val="90000"/>
                    <a:lumOff val="10000"/>
                  </a:srgbClr>
                </a:solidFill>
                <a:latin typeface="Arial"/>
                <a:cs typeface="Arial"/>
              </a:rPr>
              <a:t>Member Testimonials</a:t>
            </a:r>
            <a:br>
              <a:rPr lang="en-US" sz="2000" b="0" kern="0" dirty="0" smtClean="0">
                <a:solidFill>
                  <a:srgbClr val="212121">
                    <a:lumMod val="90000"/>
                    <a:lumOff val="10000"/>
                  </a:srgbClr>
                </a:solidFill>
                <a:latin typeface="Arial"/>
                <a:cs typeface="Arial"/>
              </a:rPr>
            </a:br>
            <a:endParaRPr lang="en-US" sz="2000" b="0" kern="0" dirty="0" smtClean="0">
              <a:solidFill>
                <a:srgbClr val="212121">
                  <a:lumMod val="90000"/>
                  <a:lumOff val="10000"/>
                </a:srgbClr>
              </a:solidFill>
              <a:latin typeface="Arial"/>
              <a:cs typeface="Arial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sz="2000" b="0" kern="0" dirty="0" smtClean="0">
                <a:solidFill>
                  <a:srgbClr val="212121">
                    <a:lumMod val="90000"/>
                    <a:lumOff val="10000"/>
                  </a:srgbClr>
                </a:solidFill>
                <a:latin typeface="Arial"/>
                <a:cs typeface="Arial"/>
              </a:rPr>
              <a:t>Media mentions</a:t>
            </a:r>
            <a:br>
              <a:rPr lang="en-US" sz="2000" b="0" kern="0" dirty="0" smtClean="0">
                <a:solidFill>
                  <a:srgbClr val="212121">
                    <a:lumMod val="90000"/>
                    <a:lumOff val="10000"/>
                  </a:srgbClr>
                </a:solidFill>
                <a:latin typeface="Arial"/>
                <a:cs typeface="Arial"/>
              </a:rPr>
            </a:br>
            <a:endParaRPr lang="en-US" sz="2000" b="0" kern="0" dirty="0" smtClean="0">
              <a:solidFill>
                <a:srgbClr val="212121">
                  <a:lumMod val="90000"/>
                  <a:lumOff val="10000"/>
                </a:srgbClr>
              </a:solidFill>
              <a:latin typeface="Arial"/>
              <a:cs typeface="Arial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sz="2000" b="0" kern="0" dirty="0" smtClean="0">
                <a:solidFill>
                  <a:srgbClr val="212121">
                    <a:lumMod val="90000"/>
                    <a:lumOff val="10000"/>
                  </a:srgbClr>
                </a:solidFill>
              </a:rPr>
              <a:t>Plenary announcements</a:t>
            </a:r>
            <a:endParaRPr lang="en-US" sz="2000" b="0" kern="0" dirty="0">
              <a:solidFill>
                <a:srgbClr val="212121">
                  <a:lumMod val="90000"/>
                  <a:lumOff val="1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4420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Communication Channels</a:t>
            </a:r>
            <a:endParaRPr lang="en-US" sz="24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5781716"/>
              </p:ext>
            </p:extLst>
          </p:nvPr>
        </p:nvGraphicFramePr>
        <p:xfrm>
          <a:off x="755650" y="1341438"/>
          <a:ext cx="8137526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8763"/>
                <a:gridCol w="406876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Channel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Frequency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E-mail Campaigns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Weekly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Newsletters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Monthly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Social Media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Daily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Press Releases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Monthly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Event</a:t>
                      </a:r>
                      <a:r>
                        <a:rPr lang="en-US" baseline="0" dirty="0" smtClean="0"/>
                        <a:t> Representation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Monthly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External Media Placements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Monthly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Global</a:t>
                      </a:r>
                      <a:r>
                        <a:rPr lang="en-US" baseline="0" dirty="0" smtClean="0"/>
                        <a:t> and RDA/US Website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Daily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Videos</a:t>
                      </a:r>
                      <a:r>
                        <a:rPr lang="en-US" baseline="0" dirty="0" smtClean="0"/>
                        <a:t> (Coming Soon)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Monthly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8900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RDA/US Website</a:t>
            </a:r>
            <a:endParaRPr lang="en-US" sz="24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process with an estimated go-live of August 2015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Blue Water Media, Washington D.C.</a:t>
            </a:r>
          </a:p>
          <a:p>
            <a:pPr lvl="1"/>
            <a:r>
              <a:rPr lang="en-US" dirty="0" smtClean="0"/>
              <a:t>Designer for American Lung Association, </a:t>
            </a:r>
            <a:r>
              <a:rPr lang="en-US" dirty="0" err="1" smtClean="0"/>
              <a:t>Dept</a:t>
            </a:r>
            <a:r>
              <a:rPr lang="en-US" dirty="0" smtClean="0"/>
              <a:t> of Defense, Audi, Homeland Security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Wireframe stage</a:t>
            </a:r>
          </a:p>
          <a:p>
            <a:pPr lvl="1"/>
            <a:r>
              <a:rPr lang="en-US" dirty="0"/>
              <a:t>https://bluewatermedia.invisionapp.com/share/DR2Z0QXKS#/screens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258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 Content Slide">
  <a:themeElements>
    <a:clrScheme name="Custom 2">
      <a:dk1>
        <a:srgbClr val="37424A"/>
      </a:dk1>
      <a:lt1>
        <a:srgbClr val="FFFFFF"/>
      </a:lt1>
      <a:dk2>
        <a:srgbClr val="FFFFFF"/>
      </a:dk2>
      <a:lt2>
        <a:srgbClr val="FFFFFF"/>
      </a:lt2>
      <a:accent1>
        <a:srgbClr val="69923A"/>
      </a:accent1>
      <a:accent2>
        <a:srgbClr val="969696"/>
      </a:accent2>
      <a:accent3>
        <a:srgbClr val="FFFFFF"/>
      </a:accent3>
      <a:accent4>
        <a:srgbClr val="212121"/>
      </a:accent4>
      <a:accent5>
        <a:srgbClr val="93B1CC"/>
      </a:accent5>
      <a:accent6>
        <a:srgbClr val="878787"/>
      </a:accent6>
      <a:hlink>
        <a:srgbClr val="69923A"/>
      </a:hlink>
      <a:folHlink>
        <a:srgbClr val="69923A"/>
      </a:folHlink>
    </a:clrScheme>
    <a:fontScheme name="Standard Content Sli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 xmlns="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xmlns="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8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 xmlns="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xmlns="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8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rd Content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Content Sli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Content Sli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Content Sli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Content Sli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Content Sli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Content Sli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Content Sli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Content Sli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Content Sli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Content Sli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Content Sli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Content Slide 13">
        <a:dk1>
          <a:srgbClr val="292929"/>
        </a:dk1>
        <a:lt1>
          <a:srgbClr val="FFFFFF"/>
        </a:lt1>
        <a:dk2>
          <a:srgbClr val="FFFFFF"/>
        </a:dk2>
        <a:lt2>
          <a:srgbClr val="FFFFFF"/>
        </a:lt2>
        <a:accent1>
          <a:srgbClr val="007F7B"/>
        </a:accent1>
        <a:accent2>
          <a:srgbClr val="969696"/>
        </a:accent2>
        <a:accent3>
          <a:srgbClr val="FFFFFF"/>
        </a:accent3>
        <a:accent4>
          <a:srgbClr val="212121"/>
        </a:accent4>
        <a:accent5>
          <a:srgbClr val="AAC0BF"/>
        </a:accent5>
        <a:accent6>
          <a:srgbClr val="878787"/>
        </a:accent6>
        <a:hlink>
          <a:srgbClr val="007F7B"/>
        </a:hlink>
        <a:folHlink>
          <a:srgbClr val="1C9D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2015_CommunicationPlan" id="{47466B8C-A8A0-44B6-B615-3367D5CDF8CB}" vid="{42D86C3A-F5E8-41C2-8982-144BEA8134B1}"/>
    </a:ext>
  </a:extLst>
</a:theme>
</file>

<file path=ppt/theme/theme2.xml><?xml version="1.0" encoding="utf-8"?>
<a:theme xmlns:a="http://schemas.openxmlformats.org/drawingml/2006/main" name="Section Slide 1">
  <a:themeElements>
    <a:clrScheme name="Section Slide 1 13">
      <a:dk1>
        <a:srgbClr val="292929"/>
      </a:dk1>
      <a:lt1>
        <a:srgbClr val="FFFFFF"/>
      </a:lt1>
      <a:dk2>
        <a:srgbClr val="FFFFFF"/>
      </a:dk2>
      <a:lt2>
        <a:srgbClr val="FFFFFF"/>
      </a:lt2>
      <a:accent1>
        <a:srgbClr val="007F7B"/>
      </a:accent1>
      <a:accent2>
        <a:srgbClr val="969696"/>
      </a:accent2>
      <a:accent3>
        <a:srgbClr val="FFFFFF"/>
      </a:accent3>
      <a:accent4>
        <a:srgbClr val="212121"/>
      </a:accent4>
      <a:accent5>
        <a:srgbClr val="AAC0BF"/>
      </a:accent5>
      <a:accent6>
        <a:srgbClr val="878787"/>
      </a:accent6>
      <a:hlink>
        <a:srgbClr val="E17A00"/>
      </a:hlink>
      <a:folHlink>
        <a:srgbClr val="1C9D92"/>
      </a:folHlink>
    </a:clrScheme>
    <a:fontScheme name="Section Slide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 xmlns="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xmlns="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8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 xmlns="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xmlns="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28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ection Slide 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tion Slide 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tion Slide 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tion Slide 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tion Slide 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tion Slide 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tion Slide 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tion Slide 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tion Slide 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tion Slide 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tion Slide 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tion Slide 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tion Slide 1 13">
        <a:dk1>
          <a:srgbClr val="292929"/>
        </a:dk1>
        <a:lt1>
          <a:srgbClr val="FFFFFF"/>
        </a:lt1>
        <a:dk2>
          <a:srgbClr val="FFFFFF"/>
        </a:dk2>
        <a:lt2>
          <a:srgbClr val="FFFFFF"/>
        </a:lt2>
        <a:accent1>
          <a:srgbClr val="007F7B"/>
        </a:accent1>
        <a:accent2>
          <a:srgbClr val="969696"/>
        </a:accent2>
        <a:accent3>
          <a:srgbClr val="FFFFFF"/>
        </a:accent3>
        <a:accent4>
          <a:srgbClr val="212121"/>
        </a:accent4>
        <a:accent5>
          <a:srgbClr val="AAC0BF"/>
        </a:accent5>
        <a:accent6>
          <a:srgbClr val="878787"/>
        </a:accent6>
        <a:hlink>
          <a:srgbClr val="E17A00"/>
        </a:hlink>
        <a:folHlink>
          <a:srgbClr val="1C9D9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tion Slide 1 14">
        <a:dk1>
          <a:srgbClr val="292929"/>
        </a:dk1>
        <a:lt1>
          <a:srgbClr val="FFFFFF"/>
        </a:lt1>
        <a:dk2>
          <a:srgbClr val="FFFFFF"/>
        </a:dk2>
        <a:lt2>
          <a:srgbClr val="FFFFFF"/>
        </a:lt2>
        <a:accent1>
          <a:srgbClr val="007F7B"/>
        </a:accent1>
        <a:accent2>
          <a:srgbClr val="969696"/>
        </a:accent2>
        <a:accent3>
          <a:srgbClr val="FFFFFF"/>
        </a:accent3>
        <a:accent4>
          <a:srgbClr val="212121"/>
        </a:accent4>
        <a:accent5>
          <a:srgbClr val="AAC0BF"/>
        </a:accent5>
        <a:accent6>
          <a:srgbClr val="878787"/>
        </a:accent6>
        <a:hlink>
          <a:srgbClr val="007F7B"/>
        </a:hlink>
        <a:folHlink>
          <a:srgbClr val="1C9D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2015_CommunicationPlan" id="{47466B8C-A8A0-44B6-B615-3367D5CDF8CB}" vid="{199B0DEC-EEF8-47A0-BE50-AC36CF2FD509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9202</TotalTime>
  <Words>508</Words>
  <Application>Microsoft Office PowerPoint</Application>
  <PresentationFormat>On-screen Show (4:3)</PresentationFormat>
  <Paragraphs>171</Paragraphs>
  <Slides>14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ＭＳ Ｐゴシック</vt:lpstr>
      <vt:lpstr>Abadi MT Condensed Light</vt:lpstr>
      <vt:lpstr>Arial</vt:lpstr>
      <vt:lpstr>Courier New</vt:lpstr>
      <vt:lpstr>Trebuchet MS</vt:lpstr>
      <vt:lpstr>Wingdings</vt:lpstr>
      <vt:lpstr>Standard Content Slide</vt:lpstr>
      <vt:lpstr>Section Slide 1</vt:lpstr>
      <vt:lpstr>2015 RDA/US Leadership Meeting  Communications Update</vt:lpstr>
      <vt:lpstr>Agenda</vt:lpstr>
      <vt:lpstr>Quick Facts </vt:lpstr>
      <vt:lpstr>Communication Goals - Strategic</vt:lpstr>
      <vt:lpstr>Communication Goals - Specific</vt:lpstr>
      <vt:lpstr>Audience Analysis</vt:lpstr>
      <vt:lpstr>Calls to Actions</vt:lpstr>
      <vt:lpstr>Communication Channels</vt:lpstr>
      <vt:lpstr>RDA/US Website</vt:lpstr>
      <vt:lpstr>Communication Campaign in Action</vt:lpstr>
      <vt:lpstr>How Can We Help Each Other?</vt:lpstr>
      <vt:lpstr>How Can You Help Me?</vt:lpstr>
      <vt:lpstr>How Can I Help You?</vt:lpstr>
      <vt:lpstr>PowerPoint Presentation</vt:lpstr>
    </vt:vector>
  </TitlesOfParts>
  <Manager/>
  <Company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Ily</dc:creator>
  <cp:keywords/>
  <dc:description/>
  <cp:lastModifiedBy>RPI</cp:lastModifiedBy>
  <cp:revision>67</cp:revision>
  <dcterms:created xsi:type="dcterms:W3CDTF">2011-02-25T12:57:11Z</dcterms:created>
  <dcterms:modified xsi:type="dcterms:W3CDTF">2015-06-02T20:01:25Z</dcterms:modified>
  <cp:category/>
</cp:coreProperties>
</file>