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0"/>
  </p:notesMasterIdLst>
  <p:handoutMasterIdLst>
    <p:handoutMasterId r:id="rId11"/>
  </p:handoutMasterIdLst>
  <p:sldIdLst>
    <p:sldId id="407" r:id="rId3"/>
    <p:sldId id="409" r:id="rId4"/>
    <p:sldId id="422" r:id="rId5"/>
    <p:sldId id="425" r:id="rId6"/>
    <p:sldId id="424" r:id="rId7"/>
    <p:sldId id="423" r:id="rId8"/>
    <p:sldId id="398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B94E"/>
    <a:srgbClr val="844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2"/>
    <p:restoredTop sz="92537" autoAdjust="0"/>
  </p:normalViewPr>
  <p:slideViewPr>
    <p:cSldViewPr snapToGrid="0" snapToObjects="1">
      <p:cViewPr varScale="1">
        <p:scale>
          <a:sx n="81" d="100"/>
          <a:sy n="81" d="100"/>
        </p:scale>
        <p:origin x="82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4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1AB439-A01B-D74F-A75B-C115DDC890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292DA-B5A6-184E-A0AD-118109B7B5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087F2-2242-3C4F-8B2C-A0F9B7E782F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B5C9C-C9C5-BF47-B404-8C703AAC5C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588C4-2F64-F645-B33B-B2A67184BB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208FA-0865-4141-AC5F-AB857F4F0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128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9F92C-7953-D142-BFF6-9C02CC2A310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07FB1-2CFF-EC4E-AFB4-BFB6D71EA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5272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07FB1-2CFF-EC4E-AFB4-BFB6D71EA4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1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F521B-0218-40EE-A3CA-41BC5DD2D3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78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431FA4-14B3-7B4F-B37E-59D38485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783" y="30258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702B2C56-CFEF-6C43-8FAB-6585523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784" y="2192039"/>
            <a:ext cx="9144000" cy="833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21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DD38-5806-F24A-BBE4-2C81FC87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D3ED03-9461-0447-9EEF-C9971176D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02C38-EA8F-8749-8C81-CAC922A24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1B81998-E3DA-FA4E-9903-E95E4711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2CC6A-81CD-6C44-AD5B-277C9E922241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7BD1132-A7BF-0D4D-9FD2-0A4037E99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48B8FB-0DCB-A449-BE5F-A95190EB3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F2C7FE-1855-D642-8BCD-9571B9BE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E9537A-281A-1845-BAC4-12BA211714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B4E6F0E-C286-1446-8B0C-2F3DE8522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42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0053-2A83-CB47-BFFE-8FF2A233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D79E8-CA8C-8B40-8F39-C0C5604F5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B937D7-07D6-AC47-A7BC-C14F64999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ED333F-30D2-0A4C-83EC-00084C5EFE02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FF0B0A-E5AB-4045-9445-83EBBF120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FB5E49-2F5E-764D-B593-F81D5874A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943CE7-5C1C-D741-83C1-AFC5D9AA7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8ED454-1D90-4A45-8F91-2D9CDE46A2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06121BE-7AE8-AB40-A63E-483E232F2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44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8BBEA0-EF46-B545-929F-86F41168A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C2B27-3CD4-D241-A024-4622EAAE0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053ECE6-F9C4-5E43-AE0D-C5C474805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1D9C38-3D34-1B4E-A9BA-FE027683EFD9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9E29663-7832-B349-8C07-6473D22ED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6FB4A3-2833-4D46-831D-F6BA0CCA9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B8717-0973-D642-A07F-5D15341FA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1B4203-5F25-9C42-8067-11A5255780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3EC5A67-F65C-CE49-8053-5051A10A0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60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431FA4-14B3-7B4F-B37E-59D38485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783" y="30258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702B2C56-CFEF-6C43-8FAB-6585523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784" y="2192039"/>
            <a:ext cx="9144000" cy="833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382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464C-7825-9149-9115-BB9C2ED0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000" y="2063296"/>
            <a:ext cx="9089571" cy="833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467628-69B1-5540-8362-9ED62F685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2438" y="2897188"/>
            <a:ext cx="9090025" cy="2011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57C42B-2D91-EB4B-9EE6-5134B2255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1DA154-3498-FA45-B7E7-CC3031B02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A7D828-FF48-FC43-9FCC-5ABFBD959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006239-9C30-4148-9533-24AB8148CE11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90BB618-3280-CD48-AC58-88E420E4C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C38E6ED-77F6-644C-AAB1-3C46B6E38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4BA5BF-B7BF-1847-AD03-65FB2C56AE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FE0C-C5EE-F44F-AE83-68E84D8B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84880"/>
            <a:ext cx="9351936" cy="1094450"/>
          </a:xfrm>
          <a:prstGeom prst="rect">
            <a:avLst/>
          </a:prstGeom>
        </p:spPr>
        <p:txBody>
          <a:bodyPr tIns="72000" bIns="7200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3F343-491A-6541-9920-A8D4C661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1DF0D7D-30D6-EF42-B19F-7C396C0AD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C92FA1-F3FA-D046-9579-949929A9A40F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EB61735-C7F5-7347-BF21-A4BC54AC8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AD60D8-EC39-E14B-BEC9-AA566B4C2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1E7A6C-1F83-DF45-9323-F1D4D1701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CD6344-C28F-AC49-89E8-C1F3092F0B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FA615DD-D33B-364F-A43D-F2730E250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91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67366DF-1426-824B-867E-681E6944F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3E66AB-A394-8840-A4FB-4948FDC87B0D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ABBAD5-E803-B94C-B63F-5C4936135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A98D30-E850-2C4F-81FD-6DF1BFB0D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FF5D01-E7B2-DD49-87EB-B35E0EA8C7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D97E16-3133-E444-AFF4-0A88FDD50B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4CCD623-924D-D842-B17A-D3C977004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28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9E5B4-26B9-FA45-B6B2-8FB87405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8B66D-5FCD-124C-AFAC-BBFD8B35D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759A63CC-D39F-0F4B-AFAE-81F3625A8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7B0546-A2A2-274D-A7E0-35992C88ED62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23F5DC9-EA2B-144B-9EF9-3E78AFE49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6DB25B-749B-CF43-981C-03AF53A87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9D6995-2861-8046-90A9-433F65AB80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CE23C1-ED46-784B-8A75-2A7EFEE75E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7FAD90D-687C-874D-B75D-827900D46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929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D2E79-A772-2E47-A52A-EBF7855E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F2862-3ACA-F044-9CE4-8E7ECC290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A3BF6-0DAF-6145-8F84-BDA51CEF4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BC97060-5044-D54A-86E6-B1928C99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2C1FDC-62D3-8545-95AE-6F0EEB4FA0B7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6DC85B1-8B74-E041-8C7C-1E73D4E3C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852728-C874-3B45-A35D-06DC0FD9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10993A-6920-A24D-8106-35FD2BAD4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87812A-0653-E541-9422-0D6707FC5E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C2ADFE8-F55C-F748-A30E-FB0D5E1C8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202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493D9-4760-7F4E-B17D-8EBAC3D9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28" y="365125"/>
            <a:ext cx="9091159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D42CF-9981-A143-B6FF-7140386F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0E500-0A73-F145-93D0-F23219DD0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0472B-D74C-734C-A6CA-8A53AB2CE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C4B6A-F33A-4E4A-BB0F-65A70945E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272DE47-5475-BC48-B944-894132BD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19248-4BB8-EA43-8195-BE2255BDD965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7EE3C2B-DCA3-9745-83F1-87E39AD0F1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6E172-8998-BD4E-A5A8-1B99851456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ED8993-A768-6446-AFCB-ED6E985F5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AC4C9D-7798-7E4F-A846-40CB7A2963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8800C15-E4EF-4D4B-B909-DF3DBFED82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22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464C-7825-9149-9115-BB9C2ED0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000" y="2063296"/>
            <a:ext cx="9089571" cy="833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467628-69B1-5540-8362-9ED62F685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2438" y="2897188"/>
            <a:ext cx="9090025" cy="2011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57C42B-2D91-EB4B-9EE6-5134B2255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1DA154-3498-FA45-B7E7-CC3031B02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A7D828-FF48-FC43-9FCC-5ABFBD959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006239-9C30-4148-9533-24AB8148CE11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90BB618-3280-CD48-AC58-88E420E4C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C38E6ED-77F6-644C-AAB1-3C46B6E38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4BA5BF-B7BF-1847-AD03-65FB2C56AE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2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8292-335A-6343-9E6C-B6E6056F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CA086E-5ED3-3D45-A51C-15A937525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35855D-DDA6-7D48-96D6-C3AD04CA5B0C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6BF190A-3482-D741-810D-6E19FEEC6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FB1165-A356-1B41-B60C-6AF36EF2B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919A6C-FA34-1442-AB36-D34C422824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17AFD5-5F60-E346-9E54-281D719389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4A9EC60-675E-8846-ABC5-E3137F89E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158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592D-36FB-A943-AEF8-B71F7E19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700F-2353-DF49-88CD-4C79F63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D40BF-821F-2D40-9124-FF61D085E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D559726-8905-1644-99C4-B84875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9935F1-0915-FB41-BFA7-F3D023EAFB0B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FC34FCA-4A2F-2D44-BAE9-D903085A3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0E0665-645D-8442-B574-ED63F977B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10F971-D284-FA41-B55F-956C95CDD9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E27CC3-75F9-A24F-87B9-E26C89D889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1AB820-FCE9-6347-8507-78CB2EA11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144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DD38-5806-F24A-BBE4-2C81FC87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D3ED03-9461-0447-9EEF-C9971176D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02C38-EA8F-8749-8C81-CAC922A24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1B81998-E3DA-FA4E-9903-E95E4711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2CC6A-81CD-6C44-AD5B-277C9E922241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7BD1132-A7BF-0D4D-9FD2-0A4037E99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48B8FB-0DCB-A449-BE5F-A95190EB3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F2C7FE-1855-D642-8BCD-9571B9BE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E9537A-281A-1845-BAC4-12BA211714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B4E6F0E-C286-1446-8B0C-2F3DE8522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19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0053-2A83-CB47-BFFE-8FF2A233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D79E8-CA8C-8B40-8F39-C0C5604F5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B937D7-07D6-AC47-A7BC-C14F64999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ED333F-30D2-0A4C-83EC-00084C5EFE02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FF0B0A-E5AB-4045-9445-83EBBF120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FB5E49-2F5E-764D-B593-F81D5874A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943CE7-5C1C-D741-83C1-AFC5D9AA7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8ED454-1D90-4A45-8F91-2D9CDE46A2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06121BE-7AE8-AB40-A63E-483E232F2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759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8BBEA0-EF46-B545-929F-86F41168A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C2B27-3CD4-D241-A024-4622EAAE0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053ECE6-F9C4-5E43-AE0D-C5C474805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1D9C38-3D34-1B4E-A9BA-FE027683EFD9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9E29663-7832-B349-8C07-6473D22ED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6FB4A3-2833-4D46-831D-F6BA0CCA9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B8717-0973-D642-A07F-5D15341FA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1B4203-5F25-9C42-8067-11A5255780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3EC5A67-F65C-CE49-8053-5051A10A0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FE0C-C5EE-F44F-AE83-68E84D8B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84880"/>
            <a:ext cx="9351936" cy="1094450"/>
          </a:xfrm>
          <a:prstGeom prst="rect">
            <a:avLst/>
          </a:prstGeom>
        </p:spPr>
        <p:txBody>
          <a:bodyPr tIns="72000" bIns="7200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3F343-491A-6541-9920-A8D4C661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1DF0D7D-30D6-EF42-B19F-7C396C0AD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C92FA1-F3FA-D046-9579-949929A9A40F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EB61735-C7F5-7347-BF21-A4BC54AC8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AD60D8-EC39-E14B-BEC9-AA566B4C2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1E7A6C-1F83-DF45-9323-F1D4D1701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CD6344-C28F-AC49-89E8-C1F3092F0B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FA615DD-D33B-364F-A43D-F2730E250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05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67366DF-1426-824B-867E-681E6944F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3E66AB-A394-8840-A4FB-4948FDC87B0D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ABBAD5-E803-B94C-B63F-5C4936135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A98D30-E850-2C4F-81FD-6DF1BFB0D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FF5D01-E7B2-DD49-87EB-B35E0EA8C7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D97E16-3133-E444-AFF4-0A88FDD50B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4CCD623-924D-D842-B17A-D3C977004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79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9E5B4-26B9-FA45-B6B2-8FB87405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8B66D-5FCD-124C-AFAC-BBFD8B35D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759A63CC-D39F-0F4B-AFAE-81F3625A8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7B0546-A2A2-274D-A7E0-35992C88ED62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23F5DC9-EA2B-144B-9EF9-3E78AFE49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6DB25B-749B-CF43-981C-03AF53A87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9D6995-2861-8046-90A9-433F65AB80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CE23C1-ED46-784B-8A75-2A7EFEE75E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7FAD90D-687C-874D-B75D-827900D46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22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D2E79-A772-2E47-A52A-EBF7855E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F2862-3ACA-F044-9CE4-8E7ECC290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A3BF6-0DAF-6145-8F84-BDA51CEF4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BC97060-5044-D54A-86E6-B1928C99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2C1FDC-62D3-8545-95AE-6F0EEB4FA0B7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6DC85B1-8B74-E041-8C7C-1E73D4E3C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852728-C874-3B45-A35D-06DC0FD9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10993A-6920-A24D-8106-35FD2BAD4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87812A-0653-E541-9422-0D6707FC5E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C2ADFE8-F55C-F748-A30E-FB0D5E1C8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56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493D9-4760-7F4E-B17D-8EBAC3D9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28" y="365125"/>
            <a:ext cx="9091159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D42CF-9981-A143-B6FF-7140386F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0E500-0A73-F145-93D0-F23219DD0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0472B-D74C-734C-A6CA-8A53AB2CE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C4B6A-F33A-4E4A-BB0F-65A70945E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272DE47-5475-BC48-B944-894132BD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19248-4BB8-EA43-8195-BE2255BDD965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7EE3C2B-DCA3-9745-83F1-87E39AD0F1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6E172-8998-BD4E-A5A8-1B99851456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ED8993-A768-6446-AFCB-ED6E985F5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AC4C9D-7798-7E4F-A846-40CB7A2963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8800C15-E4EF-4D4B-B909-DF3DBFED82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22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8292-335A-6343-9E6C-B6E6056F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75705"/>
            <a:ext cx="9351936" cy="1124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CA086E-5ED3-3D45-A51C-15A937525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35855D-DDA6-7D48-96D6-C3AD04CA5B0C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6BF190A-3482-D741-810D-6E19FEEC6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FB1165-A356-1B41-B60C-6AF36EF2B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919A6C-FA34-1442-AB36-D34C422824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17AFD5-5F60-E346-9E54-281D719389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4A9EC60-675E-8846-ABC5-E3137F89E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73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592D-36FB-A943-AEF8-B71F7E19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700F-2353-DF49-88CD-4C79F63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D40BF-821F-2D40-9124-FF61D085E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D559726-8905-1644-99C4-B84875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9935F1-0915-FB41-BFA7-F3D023EAFB0B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FC34FCA-4A2F-2D44-BAE9-D903085A3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0549" y="6425625"/>
            <a:ext cx="549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rd-alliance.org</a:t>
            </a:r>
            <a:r>
              <a:rPr lang="en-GB" dirty="0"/>
              <a:t>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rda_europe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0E0665-645D-8442-B574-ED63F977B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878" y="6474837"/>
            <a:ext cx="3302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10F971-D284-FA41-B55F-956C95CDD9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5757" y="6476433"/>
            <a:ext cx="256751" cy="263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E27CC3-75F9-A24F-87B9-E26C89D889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345" y="6455121"/>
            <a:ext cx="890563" cy="30613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1AB820-FCE9-6347-8507-78CB2EA11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74F0-3561-6E4B-9323-54D0640DAE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42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76865C-7514-884B-A181-A90F88410C2F}"/>
              </a:ext>
            </a:extLst>
          </p:cNvPr>
          <p:cNvSpPr/>
          <p:nvPr userDrawn="1"/>
        </p:nvSpPr>
        <p:spPr>
          <a:xfrm>
            <a:off x="-1" y="6356350"/>
            <a:ext cx="12192001" cy="501650"/>
          </a:xfrm>
          <a:prstGeom prst="rect">
            <a:avLst/>
          </a:prstGeom>
          <a:solidFill>
            <a:srgbClr val="844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56EDA8-39B3-D341-B036-0739AF1E8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5000"/>
          </a:blip>
          <a:srcRect l="-1" t="37372" r="8397" b="2618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C5540-975B-7546-8A87-DBB52AFB0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7992"/>
            <a:ext cx="10723536" cy="454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FD0181-6AA7-7845-97B5-3539A8AB42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1179" y="313800"/>
            <a:ext cx="1947441" cy="922472"/>
          </a:xfrm>
          <a:prstGeom prst="rect">
            <a:avLst/>
          </a:prstGeom>
        </p:spPr>
      </p:pic>
      <p:sp>
        <p:nvSpPr>
          <p:cNvPr id="18" name="Title Placeholder 17">
            <a:extLst>
              <a:ext uri="{FF2B5EF4-FFF2-40B4-BE49-F238E27FC236}">
                <a16:creationId xmlns:a16="http://schemas.microsoft.com/office/drawing/2014/main" id="{F4E5169B-DAC1-274F-8697-2A5E3A90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28" y="365125"/>
            <a:ext cx="9089571" cy="83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16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5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9B94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76865C-7514-884B-A181-A90F88410C2F}"/>
              </a:ext>
            </a:extLst>
          </p:cNvPr>
          <p:cNvSpPr/>
          <p:nvPr userDrawn="1"/>
        </p:nvSpPr>
        <p:spPr>
          <a:xfrm>
            <a:off x="-1" y="6356350"/>
            <a:ext cx="12192001" cy="501650"/>
          </a:xfrm>
          <a:prstGeom prst="rect">
            <a:avLst/>
          </a:prstGeom>
          <a:solidFill>
            <a:srgbClr val="844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C5540-975B-7546-8A87-DBB52AFB0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7992"/>
            <a:ext cx="10723536" cy="454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FD0181-6AA7-7845-97B5-3539A8AB420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1179" y="313800"/>
            <a:ext cx="1947441" cy="922472"/>
          </a:xfrm>
          <a:prstGeom prst="rect">
            <a:avLst/>
          </a:prstGeom>
        </p:spPr>
      </p:pic>
      <p:sp>
        <p:nvSpPr>
          <p:cNvPr id="18" name="Title Placeholder 17">
            <a:extLst>
              <a:ext uri="{FF2B5EF4-FFF2-40B4-BE49-F238E27FC236}">
                <a16:creationId xmlns:a16="http://schemas.microsoft.com/office/drawing/2014/main" id="{F4E5169B-DAC1-274F-8697-2A5E3A90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28" y="365125"/>
            <a:ext cx="9089571" cy="83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61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9B94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9B94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hilary.hanahoe@rda-foundatio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FEB5FD8-BBB2-4013-B702-C0A5A54B6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923546"/>
            <a:ext cx="12192000" cy="243559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84442E"/>
                </a:solidFill>
              </a:rPr>
              <a:t>A proposal</a:t>
            </a:r>
          </a:p>
          <a:p>
            <a:r>
              <a:rPr lang="en-US" sz="2800" b="1" dirty="0"/>
              <a:t>Hilary Hanahoe, RDA Secretary General</a:t>
            </a:r>
          </a:p>
          <a:p>
            <a:r>
              <a:rPr lang="en-US" sz="2800" i="1" dirty="0"/>
              <a:t>19</a:t>
            </a:r>
            <a:r>
              <a:rPr lang="en-US" sz="2800" i="1" baseline="30000" dirty="0"/>
              <a:t>th</a:t>
            </a:r>
            <a:r>
              <a:rPr lang="en-US" sz="2800" i="1" dirty="0"/>
              <a:t> March 2020</a:t>
            </a:r>
            <a:endParaRPr lang="en-150" sz="2800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50A8CB-6C67-4A84-A978-207F7CEB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4549"/>
            <a:ext cx="12192000" cy="833825"/>
          </a:xfrm>
        </p:spPr>
        <p:txBody>
          <a:bodyPr>
            <a:normAutofit/>
          </a:bodyPr>
          <a:lstStyle/>
          <a:p>
            <a:r>
              <a:rPr lang="en-US" sz="5400" dirty="0"/>
              <a:t>RDA Communities of Practice</a:t>
            </a:r>
            <a:endParaRPr lang="en-150" sz="5400" dirty="0"/>
          </a:p>
        </p:txBody>
      </p:sp>
    </p:spTree>
    <p:extLst>
      <p:ext uri="{BB962C8B-B14F-4D97-AF65-F5344CB8AC3E}">
        <p14:creationId xmlns:p14="http://schemas.microsoft.com/office/powerpoint/2010/main" val="360154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EA485-9C21-4CCA-AC1C-0C53FC32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IGAD Use Case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A4FD9-122F-4D02-9B2A-6FFFBEF9C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 IGAD – Agricultural Data Interest Group set up in 2013</a:t>
            </a:r>
          </a:p>
          <a:p>
            <a:r>
              <a:rPr lang="en-US" sz="3200" dirty="0"/>
              <a:t> 3 spin off working groups</a:t>
            </a:r>
          </a:p>
          <a:p>
            <a:r>
              <a:rPr lang="en-US" sz="3200" dirty="0"/>
              <a:t> RDA fundamental to the community - its growth and consolidation – as an independent &amp; international forum</a:t>
            </a:r>
          </a:p>
          <a:p>
            <a:r>
              <a:rPr lang="en-US" sz="3200" dirty="0"/>
              <a:t> Group would now like to go beyond the parameters of a defined RDA Interest group and be recognized as an official “Community of Practice”.</a:t>
            </a:r>
          </a:p>
          <a:p>
            <a:r>
              <a:rPr lang="en-GB" i="1" dirty="0"/>
              <a:t>Would also </a:t>
            </a:r>
            <a:r>
              <a:rPr lang="en-GB" i="1"/>
              <a:t>enable request </a:t>
            </a:r>
            <a:r>
              <a:rPr lang="en-GB" i="1" dirty="0"/>
              <a:t>received from European Commission to support the engagement of underrepresented scientific disciplines and domains both in RDA and EOSC (European Open Science Cloud).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2843C-9367-49AC-8FA7-64FDBC084A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DC92FA1-F3FA-D046-9579-949929A9A40F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943BB-DB96-454E-B413-419FBD15C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5383" y="6425625"/>
            <a:ext cx="5490899" cy="365125"/>
          </a:xfrm>
        </p:spPr>
        <p:txBody>
          <a:bodyPr/>
          <a:lstStyle/>
          <a:p>
            <a:r>
              <a:rPr lang="en-GB" dirty="0"/>
              <a:t>rd-alliance.org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hilaryhanahoe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4E7E1-8506-4319-836D-8471E94A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07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EA485-9C21-4CCA-AC1C-0C53FC32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of Practice: Proposal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A4FD9-122F-4D02-9B2A-6FFFBEF9C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4</a:t>
            </a:r>
            <a:r>
              <a:rPr lang="en-US" sz="3200" baseline="30000" dirty="0"/>
              <a:t>th</a:t>
            </a:r>
            <a:r>
              <a:rPr lang="en-US" sz="3200" dirty="0"/>
              <a:t>  type of classification / group in RDA (in addition to </a:t>
            </a:r>
            <a:r>
              <a:rPr lang="en-US" sz="3200" dirty="0" err="1"/>
              <a:t>BoF</a:t>
            </a:r>
            <a:r>
              <a:rPr lang="en-US" sz="3200" dirty="0"/>
              <a:t>, IG &amp; WG)</a:t>
            </a:r>
          </a:p>
          <a:p>
            <a:r>
              <a:rPr lang="en-US" sz="3200" dirty="0"/>
              <a:t> Discipline / domain specific focus</a:t>
            </a:r>
          </a:p>
          <a:p>
            <a:r>
              <a:rPr lang="en-US" sz="3200" dirty="0"/>
              <a:t> Characteristics (starting suggestions) as per word document:</a:t>
            </a:r>
          </a:p>
          <a:p>
            <a:pPr lvl="1"/>
            <a:r>
              <a:rPr lang="en-GB" dirty="0"/>
              <a:t>Representation of the main discipline / domain stakeholders (recognised institutions, associations, etc.)</a:t>
            </a:r>
            <a:endParaRPr lang="en-150" dirty="0"/>
          </a:p>
          <a:p>
            <a:pPr lvl="1"/>
            <a:r>
              <a:rPr lang="en-GB" dirty="0"/>
              <a:t>Critical mass of group membership (100+)</a:t>
            </a:r>
            <a:endParaRPr lang="en-150" dirty="0"/>
          </a:p>
          <a:p>
            <a:pPr lvl="1"/>
            <a:r>
              <a:rPr lang="en-GB" dirty="0"/>
              <a:t>International membership (at least 10 countries)</a:t>
            </a:r>
            <a:endParaRPr lang="en-150" dirty="0"/>
          </a:p>
          <a:p>
            <a:pPr lvl="1"/>
            <a:r>
              <a:rPr lang="en-GB" dirty="0"/>
              <a:t>Letters of support evidencing the value of CoP</a:t>
            </a:r>
            <a:endParaRPr lang="en-150" dirty="0"/>
          </a:p>
          <a:p>
            <a:pPr lvl="1"/>
            <a:r>
              <a:rPr lang="en-GB" dirty="0"/>
              <a:t>At least 1 working group created and recommendation endorsed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2843C-9367-49AC-8FA7-64FDBC084A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DC92FA1-F3FA-D046-9579-949929A9A40F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943BB-DB96-454E-B413-419FBD15C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5383" y="6425625"/>
            <a:ext cx="5490899" cy="365125"/>
          </a:xfrm>
        </p:spPr>
        <p:txBody>
          <a:bodyPr/>
          <a:lstStyle/>
          <a:p>
            <a:r>
              <a:rPr lang="en-GB" dirty="0"/>
              <a:t>rd-alliance.org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hilaryhanahoe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4E7E1-8506-4319-836D-8471E94A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97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464C-0CFA-4E3C-A5C5-B03BE42F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Characteristics: a starting point 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49E7F-1409-43E5-A393-8A5872AA6B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DC92FA1-F3FA-D046-9579-949929A9A40F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EAFC6-D4E3-4672-90F6-2B1535D0C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rd-alliance.org 		@resdatall | @rda_europe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7AE47-FE1E-4C65-8CAB-C98688783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285D14-A866-4E7C-B388-7487E19D4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349078"/>
              </p:ext>
            </p:extLst>
          </p:nvPr>
        </p:nvGraphicFramePr>
        <p:xfrm>
          <a:off x="794731" y="1379330"/>
          <a:ext cx="10404312" cy="483905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124786">
                  <a:extLst>
                    <a:ext uri="{9D8B030D-6E8A-4147-A177-3AD203B41FA5}">
                      <a16:colId xmlns:a16="http://schemas.microsoft.com/office/drawing/2014/main" val="3323691944"/>
                    </a:ext>
                  </a:extLst>
                </a:gridCol>
                <a:gridCol w="1846919">
                  <a:extLst>
                    <a:ext uri="{9D8B030D-6E8A-4147-A177-3AD203B41FA5}">
                      <a16:colId xmlns:a16="http://schemas.microsoft.com/office/drawing/2014/main" val="1577010219"/>
                    </a:ext>
                  </a:extLst>
                </a:gridCol>
                <a:gridCol w="1061979">
                  <a:extLst>
                    <a:ext uri="{9D8B030D-6E8A-4147-A177-3AD203B41FA5}">
                      <a16:colId xmlns:a16="http://schemas.microsoft.com/office/drawing/2014/main" val="1713062996"/>
                    </a:ext>
                  </a:extLst>
                </a:gridCol>
                <a:gridCol w="2247085">
                  <a:extLst>
                    <a:ext uri="{9D8B030D-6E8A-4147-A177-3AD203B41FA5}">
                      <a16:colId xmlns:a16="http://schemas.microsoft.com/office/drawing/2014/main" val="3810482375"/>
                    </a:ext>
                  </a:extLst>
                </a:gridCol>
                <a:gridCol w="1123543">
                  <a:extLst>
                    <a:ext uri="{9D8B030D-6E8A-4147-A177-3AD203B41FA5}">
                      <a16:colId xmlns:a16="http://schemas.microsoft.com/office/drawing/2014/main" val="43487580"/>
                    </a:ext>
                  </a:extLst>
                </a:gridCol>
              </a:tblGrid>
              <a:tr h="509375"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400" b="1" u="none" strike="noStrike" dirty="0">
                          <a:effectLst/>
                        </a:rPr>
                        <a:t> </a:t>
                      </a:r>
                      <a:endParaRPr lang="en-150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Birds of a Feather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Interest Group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Community of Practice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Working Group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375986349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Endorsed by Council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29712092"/>
                  </a:ext>
                </a:extLst>
              </a:tr>
              <a:tr h="509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Charter / Case Statement / Agreement Open for Comment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918783501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Ambassadors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27274479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Co-Chairs</a:t>
                      </a:r>
                      <a:endParaRPr lang="en-GB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22515169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Mandatory Plenary Meeting Presence</a:t>
                      </a:r>
                      <a:endParaRPr lang="en-GB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8765536"/>
                  </a:ext>
                </a:extLst>
              </a:tr>
              <a:tr h="509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Recommendations</a:t>
                      </a:r>
                      <a:endParaRPr lang="en-GB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 (at least 1 from an initial WG)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345878613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Outputs</a:t>
                      </a:r>
                      <a:endParaRPr lang="en-GB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669741532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Discipline / Domain Specific Mandatory</a:t>
                      </a:r>
                      <a:endParaRPr lang="en-GB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1142778"/>
                  </a:ext>
                </a:extLst>
              </a:tr>
              <a:tr h="509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Limited Duration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 but review every 18 months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19939378"/>
                  </a:ext>
                </a:extLst>
              </a:tr>
              <a:tr h="7640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International Membership</a:t>
                      </a:r>
                      <a:endParaRPr lang="en-GB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 (at least 3 countries)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 (at least 3 countries)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 (at least 10 countries)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 (at least 3 countries)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04278766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Critical Mass (at least 100+ members)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5101554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Letters of Support</a:t>
                      </a:r>
                      <a:endParaRPr lang="en-GB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27733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34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F8D82-77C4-492A-906F-F6095A6D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 Agreement: Template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10CFB-BCA5-4DB2-8583-1A31F10D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dirty="0"/>
              <a:t>Should include recognised CoP elements such as:</a:t>
            </a:r>
          </a:p>
          <a:p>
            <a:pPr lvl="0"/>
            <a:r>
              <a:rPr lang="en-150" b="1" dirty="0"/>
              <a:t>Mutual Engagement</a:t>
            </a:r>
            <a:r>
              <a:rPr lang="en-150" dirty="0"/>
              <a:t>: Firstly, through participation in the community, members establish norms and build collaborative relationships; this is termed mutual engagement. These relationships are the ties that bind the members of the community together as a social entity.</a:t>
            </a:r>
          </a:p>
          <a:p>
            <a:pPr lvl="0"/>
            <a:r>
              <a:rPr lang="en-150" b="1" dirty="0"/>
              <a:t>Joint Enterprise</a:t>
            </a:r>
            <a:r>
              <a:rPr lang="en-150" dirty="0"/>
              <a:t>: Secondly, through their interactions, they create a shared understanding of what binds them together; this is termed the joint enterprise. The joint enterprise is (re)negotiated by its members and is sometimes referred to as the 'domain' of the community.</a:t>
            </a:r>
          </a:p>
          <a:p>
            <a:r>
              <a:rPr lang="en-150" b="1" dirty="0"/>
              <a:t>Shared Repertoire</a:t>
            </a:r>
            <a:r>
              <a:rPr lang="en-150" dirty="0"/>
              <a:t>: Finally, as part of its practice, the community produces a set of communal resources, which is termed their shared repertoire; this is used in the pursuit of their joint enterprise and can include both literal and symbolic meanings.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62B58-74E6-4000-99CD-65719CD483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DC92FA1-F3FA-D046-9579-949929A9A40F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32CC7-BA64-4CB6-8691-F68D436DB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rd-alliance.org 		@resdatall | @rda_europe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4863-299D-4EAE-904F-B3F7D1EB8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57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66C66-9DEB-46A2-A44B-40D5D597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to Council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133AA-28F1-49A9-986F-C6E7271E8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Would Council agree, in principle, to the definition of a Communities of Practice group category in RDA?</a:t>
            </a:r>
          </a:p>
          <a:p>
            <a:r>
              <a:rPr lang="en-US" dirty="0"/>
              <a:t>If so, do you give approval to identify a sub group to work on the definition, guidelines, processes and terms for that category of group, including members of IGAD (volunteered)? 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F6E8D-B0F9-4B9B-BE27-A1C00001DB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DC92FA1-F3FA-D046-9579-949929A9A40F}" type="datetime1">
              <a:rPr lang="it-IT" smtClean="0"/>
              <a:t>18/03/2020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A38E1-D630-4534-A244-814EC1AC2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rd-alliance.org 		@resdatall | @rda_europe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DF39F-7A67-495E-A561-39848F784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A74F0-3561-6E4B-9323-54D0640DAE4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74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title"/>
          </p:nvPr>
        </p:nvSpPr>
        <p:spPr>
          <a:xfrm>
            <a:off x="152400" y="2057399"/>
            <a:ext cx="4267200" cy="3679581"/>
          </a:xfrm>
        </p:spPr>
        <p:txBody>
          <a:bodyPr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/>
              <a:t>RDA Communities of Practice Use Case</a:t>
            </a:r>
            <a:br>
              <a:rPr lang="en-US" sz="4000" dirty="0"/>
            </a:br>
            <a:r>
              <a:rPr lang="en-US" i="1" dirty="0">
                <a:solidFill>
                  <a:srgbClr val="84442E"/>
                </a:solidFill>
              </a:rPr>
              <a:t>A proposal</a:t>
            </a:r>
            <a:br>
              <a:rPr lang="en-US" i="1" dirty="0">
                <a:solidFill>
                  <a:srgbClr val="84442E"/>
                </a:solidFill>
              </a:rPr>
            </a:br>
            <a:r>
              <a:rPr lang="en-US" i="1" dirty="0">
                <a:solidFill>
                  <a:srgbClr val="FFC000"/>
                </a:solidFill>
              </a:rPr>
              <a:t>19</a:t>
            </a:r>
            <a:r>
              <a:rPr lang="en-US" i="1" baseline="30000" dirty="0">
                <a:solidFill>
                  <a:srgbClr val="FFC000"/>
                </a:solidFill>
              </a:rPr>
              <a:t>th</a:t>
            </a:r>
            <a:r>
              <a:rPr lang="en-US" i="1" dirty="0">
                <a:solidFill>
                  <a:srgbClr val="FFC000"/>
                </a:solidFill>
              </a:rPr>
              <a:t> March 2020</a:t>
            </a:r>
            <a:endParaRPr lang="it-IT" i="1" dirty="0">
              <a:solidFill>
                <a:srgbClr val="FFC000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787364" y="1813148"/>
            <a:ext cx="5584372" cy="276731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u="sng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RDA</a:t>
            </a:r>
            <a:endParaRPr lang="fr-FR" sz="18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Email - enquiries@rd-alliance.org</a:t>
            </a:r>
          </a:p>
          <a:p>
            <a:pPr marL="0" indent="0">
              <a:buNone/>
            </a:pPr>
            <a:r>
              <a:rPr lang="fr-FR" sz="18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Web - www.rd-alliance.org</a:t>
            </a:r>
          </a:p>
          <a:p>
            <a:pPr marL="0" indent="0">
              <a:buNone/>
            </a:pPr>
            <a:r>
              <a:rPr lang="fr-FR" sz="18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Twitter - @</a:t>
            </a:r>
            <a:r>
              <a:rPr lang="fr-FR" sz="1800" b="1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resdatall</a:t>
            </a:r>
            <a:endParaRPr lang="fr-FR" sz="18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LinkedIn - www.linkedin.com/in/ResearchDataAlliance</a:t>
            </a:r>
          </a:p>
          <a:p>
            <a:pPr marL="0" indent="0">
              <a:buNone/>
            </a:pPr>
            <a:r>
              <a:rPr lang="fr-FR" sz="1800" b="1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Slideshare</a:t>
            </a:r>
            <a:r>
              <a:rPr lang="fr-FR" sz="18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- http://www.slideshare.net/ResearchDataAlliance</a:t>
            </a:r>
            <a:endParaRPr lang="en-GB" sz="18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787364" y="4580462"/>
            <a:ext cx="5584372" cy="1515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Hilary Hanahoe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Secretary General, Research Data Alliance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Email - </a:t>
            </a:r>
            <a:r>
              <a:rPr lang="en-US" sz="18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hilary.hanahoe@rda-foundation.org</a:t>
            </a:r>
            <a:endParaRPr lang="en-US" sz="18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Twitter -  @</a:t>
            </a:r>
            <a:r>
              <a:rPr lang="en-US" sz="1800" b="1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hilaryhanahoe</a:t>
            </a:r>
            <a:r>
              <a:rPr lang="en-US" sz="18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A7DB49B3-FCD1-4F6A-9A36-6B658B55CE52}"/>
              </a:ext>
            </a:extLst>
          </p:cNvPr>
          <p:cNvSpPr txBox="1">
            <a:spLocks/>
          </p:cNvSpPr>
          <p:nvPr/>
        </p:nvSpPr>
        <p:spPr>
          <a:xfrm>
            <a:off x="838200" y="6425625"/>
            <a:ext cx="142602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35855D-DDA6-7D48-96D6-C3AD04CA5B0C}" type="datetime1">
              <a:rPr lang="it-IT" smtClean="0">
                <a:solidFill>
                  <a:schemeClr val="bg1"/>
                </a:solidFill>
              </a:rPr>
              <a:pPr/>
              <a:t>18/03/2020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EFC5E7E-917C-40AC-8123-C697DEEF2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21138" y="6425625"/>
            <a:ext cx="5490899" cy="365125"/>
          </a:xfrm>
        </p:spPr>
        <p:txBody>
          <a:bodyPr/>
          <a:lstStyle/>
          <a:p>
            <a:r>
              <a:rPr lang="en-GB" dirty="0"/>
              <a:t>rd-alliance.org 		@</a:t>
            </a:r>
            <a:r>
              <a:rPr lang="en-GB" dirty="0" err="1"/>
              <a:t>resdatall</a:t>
            </a:r>
            <a:r>
              <a:rPr lang="en-GB" dirty="0"/>
              <a:t> | @</a:t>
            </a:r>
            <a:r>
              <a:rPr lang="en-GB" dirty="0" err="1"/>
              <a:t>hilary</a:t>
            </a:r>
            <a:r>
              <a:rPr lang="en-GB" dirty="0"/>
              <a:t> </a:t>
            </a:r>
            <a:r>
              <a:rPr lang="en-GB" dirty="0" err="1"/>
              <a:t>hanahoe</a:t>
            </a:r>
            <a:endParaRPr lang="en-GB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AD96FA22-4D25-44D1-8A20-BC5944E9C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425625"/>
            <a:ext cx="701458" cy="432375"/>
          </a:xfrm>
          <a:prstGeom prst="rect">
            <a:avLst/>
          </a:prstGeom>
        </p:spPr>
        <p:txBody>
          <a:bodyPr/>
          <a:lstStyle/>
          <a:p>
            <a:fld id="{D4FA74F0-3561-6E4B-9323-54D0640DAE4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61077"/>
      </p:ext>
    </p:extLst>
  </p:cSld>
  <p:clrMapOvr>
    <a:masterClrMapping/>
  </p:clrMapOvr>
</p:sld>
</file>

<file path=ppt/theme/theme1.xml><?xml version="1.0" encoding="utf-8"?>
<a:theme xmlns:a="http://schemas.openxmlformats.org/drawingml/2006/main" name="with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A_NewTemplate_July 2019" id="{487BAC98-C5A9-4C64-8930-93C33CF6FA49}" vid="{8C031837-C955-4850-8AA1-8A7853C6DE97}"/>
    </a:ext>
  </a:extLst>
</a:theme>
</file>

<file path=ppt/theme/theme2.xml><?xml version="1.0" encoding="utf-8"?>
<a:theme xmlns:a="http://schemas.openxmlformats.org/drawingml/2006/main" name="without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A_NewTemplate_July 2019" id="{487BAC98-C5A9-4C64-8930-93C33CF6FA49}" vid="{E9CC15ED-F5C8-445B-B7AD-95085A7602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</TotalTime>
  <Words>711</Words>
  <Application>Microsoft Office PowerPoint</Application>
  <PresentationFormat>Widescreen</PresentationFormat>
  <Paragraphs>124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Courier New</vt:lpstr>
      <vt:lpstr>Gisha</vt:lpstr>
      <vt:lpstr>Wingdings</vt:lpstr>
      <vt:lpstr>with background</vt:lpstr>
      <vt:lpstr>without background</vt:lpstr>
      <vt:lpstr>RDA Communities of Practice</vt:lpstr>
      <vt:lpstr>IGAD Use Case</vt:lpstr>
      <vt:lpstr>Community of Practice: Proposal</vt:lpstr>
      <vt:lpstr>Characteristics: a starting point </vt:lpstr>
      <vt:lpstr>CoP Agreement: Template</vt:lpstr>
      <vt:lpstr>Proposal to Council</vt:lpstr>
      <vt:lpstr>RDA Communities of Practice Use Case A proposal 19th March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#1</dc:title>
  <dc:creator>Utente di Microsoft Office</dc:creator>
  <cp:lastModifiedBy>Hilary Hanahoe</cp:lastModifiedBy>
  <cp:revision>123</cp:revision>
  <dcterms:created xsi:type="dcterms:W3CDTF">2019-07-17T17:48:04Z</dcterms:created>
  <dcterms:modified xsi:type="dcterms:W3CDTF">2020-03-18T17:13:44Z</dcterms:modified>
</cp:coreProperties>
</file>