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5" r:id="rId3"/>
    <p:sldMasterId id="2147483690" r:id="rId4"/>
  </p:sldMasterIdLst>
  <p:notesMasterIdLst>
    <p:notesMasterId r:id="rId19"/>
  </p:notesMasterIdLst>
  <p:sldIdLst>
    <p:sldId id="309" r:id="rId5"/>
    <p:sldId id="350" r:id="rId6"/>
    <p:sldId id="353" r:id="rId7"/>
    <p:sldId id="330" r:id="rId8"/>
    <p:sldId id="322" r:id="rId9"/>
    <p:sldId id="361" r:id="rId10"/>
    <p:sldId id="362" r:id="rId11"/>
    <p:sldId id="355" r:id="rId12"/>
    <p:sldId id="357" r:id="rId13"/>
    <p:sldId id="356" r:id="rId14"/>
    <p:sldId id="358" r:id="rId15"/>
    <p:sldId id="359" r:id="rId16"/>
    <p:sldId id="360" r:id="rId17"/>
    <p:sldId id="3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artinsen"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9"/>
    <p:restoredTop sz="86951"/>
  </p:normalViewPr>
  <p:slideViewPr>
    <p:cSldViewPr snapToGrid="0" snapToObjects="1">
      <p:cViewPr>
        <p:scale>
          <a:sx n="81" d="100"/>
          <a:sy n="81" d="100"/>
        </p:scale>
        <p:origin x="704" y="69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D5C93-9A2B-9D44-99D6-1DDDA288030D}" type="datetimeFigureOut">
              <a:rPr lang="en-US" smtClean="0"/>
              <a:t>1/11/18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BD140-3AB7-BB4C-AFB7-FA62E68B6EFB}" type="slidenum">
              <a:rPr lang="en-US" smtClean="0"/>
              <a:t>‹#›</a:t>
            </a:fld>
            <a:endParaRPr lang="en-US"/>
          </a:p>
        </p:txBody>
      </p:sp>
    </p:spTree>
    <p:extLst>
      <p:ext uri="{BB962C8B-B14F-4D97-AF65-F5344CB8AC3E}">
        <p14:creationId xmlns:p14="http://schemas.microsoft.com/office/powerpoint/2010/main" val="157007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1</a:t>
            </a:fld>
            <a:endParaRPr lang="en-US"/>
          </a:p>
        </p:txBody>
      </p:sp>
    </p:spTree>
    <p:extLst>
      <p:ext uri="{BB962C8B-B14F-4D97-AF65-F5344CB8AC3E}">
        <p14:creationId xmlns:p14="http://schemas.microsoft.com/office/powerpoint/2010/main" val="22845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12</a:t>
            </a:fld>
            <a:endParaRPr lang="en-US"/>
          </a:p>
        </p:txBody>
      </p:sp>
    </p:spTree>
    <p:extLst>
      <p:ext uri="{BB962C8B-B14F-4D97-AF65-F5344CB8AC3E}">
        <p14:creationId xmlns:p14="http://schemas.microsoft.com/office/powerpoint/2010/main" val="113374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13</a:t>
            </a:fld>
            <a:endParaRPr lang="en-US"/>
          </a:p>
        </p:txBody>
      </p:sp>
    </p:spTree>
    <p:extLst>
      <p:ext uri="{BB962C8B-B14F-4D97-AF65-F5344CB8AC3E}">
        <p14:creationId xmlns:p14="http://schemas.microsoft.com/office/powerpoint/2010/main" val="51439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2</a:t>
            </a:fld>
            <a:endParaRPr lang="en-US"/>
          </a:p>
        </p:txBody>
      </p:sp>
    </p:spTree>
    <p:extLst>
      <p:ext uri="{BB962C8B-B14F-4D97-AF65-F5344CB8AC3E}">
        <p14:creationId xmlns:p14="http://schemas.microsoft.com/office/powerpoint/2010/main" val="157885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3</a:t>
            </a:fld>
            <a:endParaRPr lang="en-US"/>
          </a:p>
        </p:txBody>
      </p:sp>
    </p:spTree>
    <p:extLst>
      <p:ext uri="{BB962C8B-B14F-4D97-AF65-F5344CB8AC3E}">
        <p14:creationId xmlns:p14="http://schemas.microsoft.com/office/powerpoint/2010/main" val="95825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4</a:t>
            </a:fld>
            <a:endParaRPr lang="en-US"/>
          </a:p>
        </p:txBody>
      </p:sp>
    </p:spTree>
    <p:extLst>
      <p:ext uri="{BB962C8B-B14F-4D97-AF65-F5344CB8AC3E}">
        <p14:creationId xmlns:p14="http://schemas.microsoft.com/office/powerpoint/2010/main" val="175750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quadrant</a:t>
            </a:r>
            <a:r>
              <a:rPr lang="en-US" baseline="0" dirty="0"/>
              <a:t> visual </a:t>
            </a:r>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7</a:t>
            </a:fld>
            <a:endParaRPr lang="en-US"/>
          </a:p>
        </p:txBody>
      </p:sp>
    </p:spTree>
    <p:extLst>
      <p:ext uri="{BB962C8B-B14F-4D97-AF65-F5344CB8AC3E}">
        <p14:creationId xmlns:p14="http://schemas.microsoft.com/office/powerpoint/2010/main" val="62725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8</a:t>
            </a:fld>
            <a:endParaRPr lang="en-US"/>
          </a:p>
        </p:txBody>
      </p:sp>
    </p:spTree>
    <p:extLst>
      <p:ext uri="{BB962C8B-B14F-4D97-AF65-F5344CB8AC3E}">
        <p14:creationId xmlns:p14="http://schemas.microsoft.com/office/powerpoint/2010/main" val="69039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9</a:t>
            </a:fld>
            <a:endParaRPr lang="en-US"/>
          </a:p>
        </p:txBody>
      </p:sp>
    </p:spTree>
    <p:extLst>
      <p:ext uri="{BB962C8B-B14F-4D97-AF65-F5344CB8AC3E}">
        <p14:creationId xmlns:p14="http://schemas.microsoft.com/office/powerpoint/2010/main" val="73132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10</a:t>
            </a:fld>
            <a:endParaRPr lang="en-US"/>
          </a:p>
        </p:txBody>
      </p:sp>
    </p:spTree>
    <p:extLst>
      <p:ext uri="{BB962C8B-B14F-4D97-AF65-F5344CB8AC3E}">
        <p14:creationId xmlns:p14="http://schemas.microsoft.com/office/powerpoint/2010/main" val="19511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BD140-3AB7-BB4C-AFB7-FA62E68B6EFB}" type="slidenum">
              <a:rPr lang="en-US" smtClean="0"/>
              <a:t>11</a:t>
            </a:fld>
            <a:endParaRPr lang="en-US"/>
          </a:p>
        </p:txBody>
      </p:sp>
    </p:spTree>
    <p:extLst>
      <p:ext uri="{BB962C8B-B14F-4D97-AF65-F5344CB8AC3E}">
        <p14:creationId xmlns:p14="http://schemas.microsoft.com/office/powerpoint/2010/main" val="83055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 Id="rId3"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2786FA-2E1A-7946-92B2-24C516D3E9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59699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786FA-2E1A-7946-92B2-24C516D3E9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212078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786FA-2E1A-7946-92B2-24C516D3E9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14007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Line Title &amp; Subtitle Slide">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60133" y="4864100"/>
            <a:ext cx="8822267" cy="1155700"/>
          </a:xfrm>
        </p:spPr>
        <p:txBody>
          <a:bodyPr lIns="0" tIns="0" rIns="0">
            <a:noAutofit/>
          </a:bodyPr>
          <a:lstStyle>
            <a:lvl1pPr marL="0" indent="0" algn="l">
              <a:buNone/>
              <a:defRPr b="0" i="0">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Date Placeholder 8"/>
          <p:cNvSpPr>
            <a:spLocks noGrp="1"/>
          </p:cNvSpPr>
          <p:nvPr>
            <p:ph type="dt" sz="half" idx="10"/>
          </p:nvPr>
        </p:nvSpPr>
        <p:spPr>
          <a:xfrm>
            <a:off x="2760134" y="6165851"/>
            <a:ext cx="1286933" cy="365125"/>
          </a:xfrm>
          <a:prstGeom prst="rect">
            <a:avLst/>
          </a:prstGeom>
        </p:spPr>
        <p:txBody>
          <a:bodyPr lIns="0" tIns="0" rIns="0" anchor="t" anchorCtr="0"/>
          <a:lstStyle>
            <a:lvl1pPr>
              <a:defRPr sz="1500" b="0" i="0">
                <a:solidFill>
                  <a:schemeClr val="bg1"/>
                </a:solidFill>
                <a:latin typeface="+mn-lt"/>
                <a:cs typeface="Corbel"/>
              </a:defRPr>
            </a:lvl1pPr>
          </a:lstStyle>
          <a:p>
            <a:fld id="{8ACDCA61-D15B-364E-B35C-C9341E2BF5F1}" type="datetime1">
              <a:rPr lang="en-US" kern="0" smtClean="0"/>
              <a:pPr/>
              <a:t>1/11/18</a:t>
            </a:fld>
            <a:endParaRPr lang="en-US" kern="0" dirty="0"/>
          </a:p>
        </p:txBody>
      </p:sp>
      <p:sp>
        <p:nvSpPr>
          <p:cNvPr id="17" name="Footer Placeholder 9"/>
          <p:cNvSpPr>
            <a:spLocks noGrp="1"/>
          </p:cNvSpPr>
          <p:nvPr>
            <p:ph type="ftr" sz="quarter" idx="11"/>
          </p:nvPr>
        </p:nvSpPr>
        <p:spPr>
          <a:xfrm>
            <a:off x="4402667" y="6165851"/>
            <a:ext cx="7179733" cy="365125"/>
          </a:xfrm>
          <a:prstGeom prst="rect">
            <a:avLst/>
          </a:prstGeom>
        </p:spPr>
        <p:txBody>
          <a:bodyPr lIns="0" tIns="0" rIns="0" anchor="t" anchorCtr="0"/>
          <a:lstStyle>
            <a:lvl1pPr algn="r">
              <a:defRPr sz="1500" b="0" i="0">
                <a:solidFill>
                  <a:schemeClr val="bg1"/>
                </a:solidFill>
                <a:latin typeface="+mn-lt"/>
                <a:cs typeface="Corbel"/>
              </a:defRPr>
            </a:lvl1pPr>
          </a:lstStyle>
          <a:p>
            <a:endParaRPr lang="en-US" kern="0" dirty="0"/>
          </a:p>
        </p:txBody>
      </p:sp>
      <p:sp>
        <p:nvSpPr>
          <p:cNvPr id="8" name="Text Placeholder 4"/>
          <p:cNvSpPr>
            <a:spLocks noGrp="1"/>
          </p:cNvSpPr>
          <p:nvPr>
            <p:ph type="body" sz="quarter" idx="12" hasCustomPrompt="1"/>
          </p:nvPr>
        </p:nvSpPr>
        <p:spPr>
          <a:xfrm>
            <a:off x="2760133" y="3200400"/>
            <a:ext cx="8822267" cy="1676400"/>
          </a:xfrm>
        </p:spPr>
        <p:txBody>
          <a:bodyPr/>
          <a:lstStyle>
            <a:lvl1pPr marL="0" indent="0" algn="l">
              <a:buNone/>
              <a:defRPr sz="4000" b="1">
                <a:solidFill>
                  <a:schemeClr val="bg1"/>
                </a:solidFill>
                <a:latin typeface="+mj-lt"/>
              </a:defRPr>
            </a:lvl1pPr>
          </a:lstStyle>
          <a:p>
            <a:pPr lvl="0"/>
            <a:r>
              <a:rPr lang="en-US" dirty="0"/>
              <a:t>Click to edit Main 2-Line Title styles</a:t>
            </a:r>
          </a:p>
        </p:txBody>
      </p:sp>
      <p:pic>
        <p:nvPicPr>
          <p:cNvPr id="10" name="Picture 9" descr="lUPAC_blocks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2549915" y="2515863"/>
            <a:ext cx="6894576" cy="1862852"/>
          </a:xfrm>
          <a:prstGeom prst="rect">
            <a:avLst/>
          </a:prstGeom>
        </p:spPr>
      </p:pic>
      <p:pic>
        <p:nvPicPr>
          <p:cNvPr id="9" name="Picture 8" descr="lUPAC_logo-reversed.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649599" y="380999"/>
            <a:ext cx="1932803" cy="1278468"/>
          </a:xfrm>
          <a:prstGeom prst="rect">
            <a:avLst/>
          </a:prstGeom>
        </p:spPr>
      </p:pic>
    </p:spTree>
    <p:extLst>
      <p:ext uri="{BB962C8B-B14F-4D97-AF65-F5344CB8AC3E}">
        <p14:creationId xmlns:p14="http://schemas.microsoft.com/office/powerpoint/2010/main" val="79995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Rectangle 2"/>
          <p:cNvSpPr/>
          <p:nvPr userDrawn="1"/>
        </p:nvSpPr>
        <p:spPr>
          <a:xfrm>
            <a:off x="0" y="0"/>
            <a:ext cx="12192000" cy="374904"/>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sp>
        <p:nvSpPr>
          <p:cNvPr id="13" name="Content Placeholder 12"/>
          <p:cNvSpPr>
            <a:spLocks noGrp="1"/>
          </p:cNvSpPr>
          <p:nvPr>
            <p:ph sz="quarter" idx="10"/>
          </p:nvPr>
        </p:nvSpPr>
        <p:spPr>
          <a:xfrm>
            <a:off x="620889" y="2446876"/>
            <a:ext cx="10972800" cy="39751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620889" y="685800"/>
            <a:ext cx="10972800" cy="1676400"/>
          </a:xfrm>
        </p:spPr>
        <p:txBody>
          <a:bodyPr lIns="0" tIns="0" rIns="0" anchor="t" anchorCtr="0">
            <a:noAutofit/>
          </a:bodyPr>
          <a:lstStyle/>
          <a:p>
            <a:r>
              <a:rPr lang="en-US" dirty="0"/>
              <a:t>Click to edit Master title style</a:t>
            </a:r>
          </a:p>
        </p:txBody>
      </p:sp>
      <p:pic>
        <p:nvPicPr>
          <p:cNvPr id="2" name="Picture 1" descr="lUPAC_blocks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2460977" cy="374025"/>
          </a:xfrm>
          <a:prstGeom prst="rect">
            <a:avLst/>
          </a:prstGeom>
        </p:spPr>
      </p:pic>
      <p:sp>
        <p:nvSpPr>
          <p:cNvPr id="4" name="TextBox 3"/>
          <p:cNvSpPr txBox="1"/>
          <p:nvPr userDrawn="1"/>
        </p:nvSpPr>
        <p:spPr>
          <a:xfrm>
            <a:off x="6491112" y="93115"/>
            <a:ext cx="5396089" cy="184666"/>
          </a:xfrm>
          <a:prstGeom prst="rect">
            <a:avLst/>
          </a:prstGeom>
          <a:noFill/>
        </p:spPr>
        <p:txBody>
          <a:bodyPr wrap="square" lIns="0" tIns="0" rIns="0" bIns="0" rtlCol="0">
            <a:noAutofit/>
          </a:bodyPr>
          <a:lstStyle/>
          <a:p>
            <a:pPr algn="r"/>
            <a:r>
              <a:rPr lang="en-US" sz="1200" b="1" spc="170" dirty="0">
                <a:solidFill>
                  <a:schemeClr val="accent3"/>
                </a:solidFill>
                <a:latin typeface="+mj-lt"/>
              </a:rPr>
              <a:t>ADVANCING CHEMISTRY WORLDWIDE</a:t>
            </a:r>
          </a:p>
        </p:txBody>
      </p:sp>
    </p:spTree>
    <p:extLst>
      <p:ext uri="{BB962C8B-B14F-4D97-AF65-F5344CB8AC3E}">
        <p14:creationId xmlns:p14="http://schemas.microsoft.com/office/powerpoint/2010/main" val="80766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D68D12-49F4-4E08-9494-2ACA700FE97B}" type="datetime1">
              <a:rPr lang="en-GB" smtClean="0"/>
              <a:pPr/>
              <a:t>11/01/2018</a:t>
            </a:fld>
            <a:endParaRPr lang="en-GB"/>
          </a:p>
        </p:txBody>
      </p:sp>
      <p:sp>
        <p:nvSpPr>
          <p:cNvPr id="5" name="Footer Placeholder 4"/>
          <p:cNvSpPr>
            <a:spLocks noGrp="1"/>
          </p:cNvSpPr>
          <p:nvPr>
            <p:ph type="ftr" sz="quarter" idx="11"/>
          </p:nvPr>
        </p:nvSpPr>
        <p:spPr/>
        <p:txBody>
          <a:bodyPr/>
          <a:lstStyle/>
          <a:p>
            <a:r>
              <a:rPr lang="en-GB" dirty="0"/>
              <a:t>https://rd-alliance.org/ - https://twitter.com/resdatall</a:t>
            </a:r>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2"/>
          <p:cNvSpPr txBox="1">
            <a:spLocks/>
          </p:cNvSpPr>
          <p:nvPr userDrawn="1"/>
        </p:nvSpPr>
        <p:spPr>
          <a:xfrm>
            <a:off x="4069080" y="644055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Chemistry Research Data Interest Group (</a:t>
            </a:r>
            <a:r>
              <a:rPr lang="en-US" dirty="0" err="1">
                <a:solidFill>
                  <a:schemeClr val="bg1"/>
                </a:solidFill>
              </a:rPr>
              <a:t>bit.ly</a:t>
            </a:r>
            <a:r>
              <a:rPr lang="en-US" dirty="0">
                <a:solidFill>
                  <a:schemeClr val="bg1"/>
                </a:solidFill>
              </a:rPr>
              <a:t>/</a:t>
            </a:r>
            <a:r>
              <a:rPr lang="en-US" dirty="0" err="1">
                <a:solidFill>
                  <a:schemeClr val="bg1"/>
                </a:solidFill>
              </a:rPr>
              <a:t>digchem</a:t>
            </a:r>
            <a:r>
              <a:rPr lang="en-US" dirty="0">
                <a:solidFill>
                  <a:schemeClr val="bg1"/>
                </a:solidFill>
              </a:rPr>
              <a:t>) </a:t>
            </a:r>
          </a:p>
        </p:txBody>
      </p:sp>
      <p:pic>
        <p:nvPicPr>
          <p:cNvPr id="8" name="Picture 7" descr="https://rd-alliance.org/system/files/RDA_Logo.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286500"/>
            <a:ext cx="816429" cy="571500"/>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F1E74-8058-44DA-A092-54F759F15134}" type="datetime1">
              <a:rPr lang="en-GB" smtClean="0"/>
              <a:pPr/>
              <a:t>11/01/2018</a:t>
            </a:fld>
            <a:endParaRPr lang="en-GB"/>
          </a:p>
        </p:txBody>
      </p:sp>
      <p:sp>
        <p:nvSpPr>
          <p:cNvPr id="5" name="Footer Placeholder 4"/>
          <p:cNvSpPr>
            <a:spLocks noGrp="1"/>
          </p:cNvSpPr>
          <p:nvPr>
            <p:ph type="ftr" sz="quarter" idx="11"/>
          </p:nvPr>
        </p:nvSpPr>
        <p:spPr/>
        <p:txBody>
          <a:bodyPr/>
          <a:lstStyle/>
          <a:p>
            <a:r>
              <a:rPr lang="en-GB"/>
              <a:t>https://rd-alliance.org/ - https://twitter.com/resdatall</a:t>
            </a:r>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B91245-AC9E-4BF5-9481-6C24F498292C}" type="datetime1">
              <a:rPr lang="en-GB" smtClean="0"/>
              <a:pPr/>
              <a:t>11/01/2018</a:t>
            </a:fld>
            <a:endParaRPr lang="en-GB"/>
          </a:p>
        </p:txBody>
      </p:sp>
      <p:sp>
        <p:nvSpPr>
          <p:cNvPr id="6" name="Footer Placeholder 5"/>
          <p:cNvSpPr>
            <a:spLocks noGrp="1"/>
          </p:cNvSpPr>
          <p:nvPr>
            <p:ph type="ftr" sz="quarter" idx="11"/>
          </p:nvPr>
        </p:nvSpPr>
        <p:spPr/>
        <p:txBody>
          <a:bodyPr/>
          <a:lstStyle/>
          <a:p>
            <a:r>
              <a:rPr lang="en-GB"/>
              <a:t>https://rd-alliance.org/ - https://twitter.com/resdatall</a:t>
            </a:r>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6F003-159D-4C0D-91A7-A27918E81A19}" type="datetime1">
              <a:rPr lang="en-GB" smtClean="0"/>
              <a:pPr/>
              <a:t>11/01/2018</a:t>
            </a:fld>
            <a:endParaRPr lang="en-GB"/>
          </a:p>
        </p:txBody>
      </p:sp>
      <p:sp>
        <p:nvSpPr>
          <p:cNvPr id="8" name="Footer Placeholder 7"/>
          <p:cNvSpPr>
            <a:spLocks noGrp="1"/>
          </p:cNvSpPr>
          <p:nvPr>
            <p:ph type="ftr" sz="quarter" idx="11"/>
          </p:nvPr>
        </p:nvSpPr>
        <p:spPr/>
        <p:txBody>
          <a:bodyPr/>
          <a:lstStyle/>
          <a:p>
            <a:r>
              <a:rPr lang="en-GB"/>
              <a:t>https://rd-alliance.org/ - https://twitter.com/resdatall</a:t>
            </a:r>
          </a:p>
        </p:txBody>
      </p:sp>
      <p:sp>
        <p:nvSpPr>
          <p:cNvPr id="9" name="Slide Number Placeholder 8"/>
          <p:cNvSpPr>
            <a:spLocks noGrp="1"/>
          </p:cNvSpPr>
          <p:nvPr>
            <p:ph type="sldNum" sz="quarter" idx="12"/>
          </p:nvPr>
        </p:nvSpPr>
        <p:spPr/>
        <p:txBody>
          <a:bodyPr/>
          <a:lstStyle/>
          <a:p>
            <a:fld id="{5C2C58C4-3789-4E0B-9A83-CA5475925250}" type="slidenum">
              <a:rPr lang="en-GB" smtClean="0"/>
              <a:pPr/>
              <a:t>‹#›</a:t>
            </a:fld>
            <a:endParaRPr lang="en-GB"/>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44F95-D929-4A7C-AFD0-A38140ED6D14}" type="datetime1">
              <a:rPr lang="en-GB" smtClean="0"/>
              <a:pPr/>
              <a:t>11/01/2018</a:t>
            </a:fld>
            <a:endParaRPr lang="en-GB"/>
          </a:p>
        </p:txBody>
      </p:sp>
      <p:sp>
        <p:nvSpPr>
          <p:cNvPr id="4" name="Footer Placeholder 3"/>
          <p:cNvSpPr>
            <a:spLocks noGrp="1"/>
          </p:cNvSpPr>
          <p:nvPr>
            <p:ph type="ftr" sz="quarter" idx="11"/>
          </p:nvPr>
        </p:nvSpPr>
        <p:spPr/>
        <p:txBody>
          <a:bodyPr/>
          <a:lstStyle/>
          <a:p>
            <a:r>
              <a:rPr lang="en-GB"/>
              <a:t>https://rd-alliance.org/ - https://twitter.com/resdatall</a:t>
            </a:r>
          </a:p>
        </p:txBody>
      </p:sp>
      <p:sp>
        <p:nvSpPr>
          <p:cNvPr id="5" name="Slide Number Placeholder 4"/>
          <p:cNvSpPr>
            <a:spLocks noGrp="1"/>
          </p:cNvSpPr>
          <p:nvPr>
            <p:ph type="sldNum" sz="quarter" idx="12"/>
          </p:nvPr>
        </p:nvSpPr>
        <p:spPr/>
        <p:txBody>
          <a:bodyPr/>
          <a:lstStyle/>
          <a:p>
            <a:fld id="{5C2C58C4-3789-4E0B-9A83-CA5475925250}" type="slidenum">
              <a:rPr lang="en-GB" smtClean="0"/>
              <a:pPr/>
              <a:t>‹#›</a:t>
            </a:fld>
            <a:endParaRPr lang="en-GB"/>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786FA-2E1A-7946-92B2-24C516D3E9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58197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endParaRPr lang="en-GB"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CE8ED017-96B9-47BE-82F0-D6C2FF3CA121}" type="datetime1">
              <a:rPr lang="en-GB" smtClean="0"/>
              <a:pPr/>
              <a:t>11/01/2018</a:t>
            </a:fld>
            <a:endParaRPr lang="en-GB"/>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GB">
                <a:solidFill>
                  <a:srgbClr val="455F51"/>
                </a:solidFill>
              </a:rPr>
              <a:t>https://rd-alliance.org/ - https://twitter.com/resdatall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2C58C4-3789-4E0B-9A83-CA5475925250}" type="slidenum">
              <a:rPr lang="en-GB" smtClean="0">
                <a:solidFill>
                  <a:srgbClr val="455F51"/>
                </a:solidFill>
              </a:rPr>
              <a:pPr/>
              <a:t>‹#›</a:t>
            </a:fld>
            <a:endParaRPr lang="en-GB">
              <a:solidFill>
                <a:srgbClr val="455F51"/>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A5E9C-2198-490E-9B60-86B997BF10E0}" type="datetime1">
              <a:rPr lang="en-GB" smtClean="0"/>
              <a:pPr/>
              <a:t>11/01/2018</a:t>
            </a:fld>
            <a:endParaRPr lang="en-GB"/>
          </a:p>
        </p:txBody>
      </p:sp>
      <p:sp>
        <p:nvSpPr>
          <p:cNvPr id="6" name="Footer Placeholder 5"/>
          <p:cNvSpPr>
            <a:spLocks noGrp="1"/>
          </p:cNvSpPr>
          <p:nvPr>
            <p:ph type="ftr" sz="quarter" idx="11"/>
          </p:nvPr>
        </p:nvSpPr>
        <p:spPr/>
        <p:txBody>
          <a:bodyPr/>
          <a:lstStyle/>
          <a:p>
            <a:r>
              <a:rPr lang="en-GB"/>
              <a:t>https://rd-alliance.org/ - https://twitter.com/resdatall</a:t>
            </a:r>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7FE206-86D8-4344-B8DE-A794C73461E8}" type="datetime1">
              <a:rPr lang="en-GB" smtClean="0"/>
              <a:pPr/>
              <a:t>11/01/2018</a:t>
            </a:fld>
            <a:endParaRPr lang="en-GB"/>
          </a:p>
        </p:txBody>
      </p:sp>
      <p:sp>
        <p:nvSpPr>
          <p:cNvPr id="5" name="Footer Placeholder 4"/>
          <p:cNvSpPr>
            <a:spLocks noGrp="1"/>
          </p:cNvSpPr>
          <p:nvPr>
            <p:ph type="ftr" sz="quarter" idx="11"/>
          </p:nvPr>
        </p:nvSpPr>
        <p:spPr/>
        <p:txBody>
          <a:bodyPr/>
          <a:lstStyle/>
          <a:p>
            <a:r>
              <a:rPr lang="en-GB"/>
              <a:t>https://rd-alliance.org/ - https://twitter.com/resdatall</a:t>
            </a:r>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8405FA-A509-4B97-9E89-E5A7256D1D8C}" type="datetime1">
              <a:rPr lang="en-GB" smtClean="0"/>
              <a:pPr/>
              <a:t>11/01/2018</a:t>
            </a:fld>
            <a:endParaRPr lang="en-GB"/>
          </a:p>
        </p:txBody>
      </p:sp>
      <p:sp>
        <p:nvSpPr>
          <p:cNvPr id="5" name="Footer Placeholder 4"/>
          <p:cNvSpPr>
            <a:spLocks noGrp="1"/>
          </p:cNvSpPr>
          <p:nvPr>
            <p:ph type="ftr" sz="quarter" idx="11"/>
          </p:nvPr>
        </p:nvSpPr>
        <p:spPr/>
        <p:txBody>
          <a:bodyPr/>
          <a:lstStyle/>
          <a:p>
            <a:r>
              <a:rPr lang="en-GB"/>
              <a:t>https://rd-alliance.org/ - https://twitter.com/resdatall</a:t>
            </a:r>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Rectangle 2"/>
          <p:cNvSpPr/>
          <p:nvPr userDrawn="1"/>
        </p:nvSpPr>
        <p:spPr>
          <a:xfrm>
            <a:off x="0" y="0"/>
            <a:ext cx="12192000" cy="374904"/>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sp>
        <p:nvSpPr>
          <p:cNvPr id="13" name="Content Placeholder 12"/>
          <p:cNvSpPr>
            <a:spLocks noGrp="1"/>
          </p:cNvSpPr>
          <p:nvPr>
            <p:ph sz="quarter" idx="10"/>
          </p:nvPr>
        </p:nvSpPr>
        <p:spPr>
          <a:xfrm>
            <a:off x="620889" y="2446876"/>
            <a:ext cx="10972800" cy="39751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620889" y="685800"/>
            <a:ext cx="10972800" cy="1676400"/>
          </a:xfrm>
        </p:spPr>
        <p:txBody>
          <a:bodyPr lIns="0" tIns="0" rIns="0" anchor="t" anchorCtr="0">
            <a:noAutofit/>
          </a:bodyPr>
          <a:lstStyle/>
          <a:p>
            <a:r>
              <a:rPr lang="en-US" dirty="0"/>
              <a:t>Click to edit Master title style</a:t>
            </a:r>
          </a:p>
        </p:txBody>
      </p:sp>
      <p:pic>
        <p:nvPicPr>
          <p:cNvPr id="2" name="Picture 1" descr="lUPAC_blocks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2460977" cy="374025"/>
          </a:xfrm>
          <a:prstGeom prst="rect">
            <a:avLst/>
          </a:prstGeom>
        </p:spPr>
      </p:pic>
      <p:sp>
        <p:nvSpPr>
          <p:cNvPr id="4" name="TextBox 3"/>
          <p:cNvSpPr txBox="1"/>
          <p:nvPr userDrawn="1"/>
        </p:nvSpPr>
        <p:spPr>
          <a:xfrm>
            <a:off x="6491112" y="93115"/>
            <a:ext cx="5396089" cy="184666"/>
          </a:xfrm>
          <a:prstGeom prst="rect">
            <a:avLst/>
          </a:prstGeom>
          <a:noFill/>
        </p:spPr>
        <p:txBody>
          <a:bodyPr wrap="square" lIns="0" tIns="0" rIns="0" bIns="0" rtlCol="0">
            <a:noAutofit/>
          </a:bodyPr>
          <a:lstStyle/>
          <a:p>
            <a:pPr algn="r"/>
            <a:r>
              <a:rPr lang="en-US" sz="1200" b="1" spc="170" dirty="0">
                <a:solidFill>
                  <a:schemeClr val="accent3"/>
                </a:solidFill>
                <a:latin typeface="+mj-lt"/>
              </a:rPr>
              <a:t>ADVANCING CHEMISTRY WORLDWIDE</a:t>
            </a:r>
          </a:p>
        </p:txBody>
      </p:sp>
      <p:pic>
        <p:nvPicPr>
          <p:cNvPr id="7" name="Picture 2" descr="https://rd-alliance.org/system/files/RDA_Logo.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286500"/>
            <a:ext cx="816429" cy="5715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p:cNvSpPr txBox="1">
            <a:spLocks/>
          </p:cNvSpPr>
          <p:nvPr userDrawn="1"/>
        </p:nvSpPr>
        <p:spPr>
          <a:xfrm>
            <a:off x="4069080" y="644055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Chemistry Research Data Interest Group (</a:t>
            </a:r>
            <a:r>
              <a:rPr lang="en-US" dirty="0" err="1">
                <a:solidFill>
                  <a:schemeClr val="bg1"/>
                </a:solidFill>
              </a:rPr>
              <a:t>bit.ly</a:t>
            </a:r>
            <a:r>
              <a:rPr lang="en-US" dirty="0">
                <a:solidFill>
                  <a:schemeClr val="bg1"/>
                </a:solidFill>
              </a:rPr>
              <a:t>/</a:t>
            </a:r>
            <a:r>
              <a:rPr lang="en-US" dirty="0" err="1">
                <a:solidFill>
                  <a:schemeClr val="bg1"/>
                </a:solidFill>
              </a:rPr>
              <a:t>digchem</a:t>
            </a:r>
            <a:r>
              <a:rPr lang="en-US" dirty="0">
                <a:solidFill>
                  <a:schemeClr val="bg1"/>
                </a:solidFill>
              </a:rPr>
              <a:t>) </a:t>
            </a:r>
          </a:p>
        </p:txBody>
      </p:sp>
    </p:spTree>
    <p:extLst>
      <p:ext uri="{BB962C8B-B14F-4D97-AF65-F5344CB8AC3E}">
        <p14:creationId xmlns:p14="http://schemas.microsoft.com/office/powerpoint/2010/main" val="1075515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rgbClr val="C00000"/>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ChangeArrowheads="1"/>
          </p:cNvSpPr>
          <p:nvPr userDrawn="1"/>
        </p:nvSpPr>
        <p:spPr bwMode="auto">
          <a:xfrm>
            <a:off x="239059" y="6516688"/>
            <a:ext cx="3492500" cy="304800"/>
          </a:xfrm>
          <a:prstGeom prst="rect">
            <a:avLst/>
          </a:prstGeom>
          <a:noFill/>
          <a:ln w="9525">
            <a:noFill/>
            <a:miter lim="800000"/>
            <a:headEnd/>
            <a:tailEnd/>
          </a:ln>
          <a:effectLst/>
        </p:spPr>
        <p:txBody>
          <a:bodyPr lIns="92075" tIns="46038" rIns="92075" bIns="46038" anchor="ctr"/>
          <a:lstStyle/>
          <a:p>
            <a:pPr>
              <a:defRPr/>
            </a:pPr>
            <a:r>
              <a:rPr lang="en-GB" sz="1800" dirty="0">
                <a:solidFill>
                  <a:srgbClr val="FFFFFF"/>
                </a:solidFill>
                <a:latin typeface="Helvetica" pitchFamily="34" charset="0"/>
                <a:cs typeface="Arial" charset="0"/>
              </a:rPr>
              <a:t>www.ccdc.cam.ac.uk</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alibri" pitchFamily="34" charset="0"/>
                <a:cs typeface="Calibri"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200" b="1">
                <a:solidFill>
                  <a:schemeClr val="bg2">
                    <a:lumMod val="85000"/>
                    <a:lumOff val="15000"/>
                  </a:schemeClr>
                </a:solidFill>
                <a:latin typeface="Calibri" pitchFamily="34" charset="0"/>
                <a:cs typeface="Calibri" pitchFamily="34" charset="0"/>
              </a:defRPr>
            </a:lvl1pPr>
            <a:lvl2pPr>
              <a:buClrTx/>
              <a:defRPr sz="2000">
                <a:solidFill>
                  <a:schemeClr val="bg2"/>
                </a:solidFill>
                <a:latin typeface="Calibri" pitchFamily="34" charset="0"/>
                <a:cs typeface="Calibri" pitchFamily="34" charset="0"/>
              </a:defRPr>
            </a:lvl2pPr>
            <a:lvl3pPr>
              <a:defRPr sz="1800">
                <a:latin typeface="Calibri" pitchFamily="34" charset="0"/>
                <a:cs typeface="Calibri" pitchFamily="34" charset="0"/>
              </a:defRPr>
            </a:lvl3pPr>
            <a:lvl4pPr>
              <a:buClrTx/>
              <a:defRPr sz="1600">
                <a:solidFill>
                  <a:schemeClr val="bg2"/>
                </a:solidFill>
                <a:latin typeface="Calibri" pitchFamily="34" charset="0"/>
                <a:cs typeface="Calibri" pitchFamily="34" charset="0"/>
              </a:defRPr>
            </a:lvl4pPr>
            <a:lvl5pPr>
              <a:defRPr sz="1400">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C00000"/>
                </a:solidFill>
              </a:defRPr>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786FA-2E1A-7946-92B2-24C516D3E9D1}"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1531160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31800" y="1643050"/>
            <a:ext cx="5562600" cy="464347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43050"/>
            <a:ext cx="5562600" cy="464347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C00000"/>
                </a:solidFill>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endParaRPr lang="en-GB"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C00000"/>
                </a:solidFill>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381000"/>
            <a:ext cx="2832100" cy="5856288"/>
          </a:xfrm>
        </p:spPr>
        <p:txBody>
          <a:bodyPr vert="eaVert"/>
          <a:lstStyle>
            <a:lvl1pPr>
              <a:defRPr>
                <a:solidFill>
                  <a:srgbClr val="C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31801" y="381000"/>
            <a:ext cx="8293100" cy="5856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11328400" cy="1176338"/>
          </a:xfrm>
        </p:spPr>
        <p:txBody>
          <a:bodyPr/>
          <a:lstStyle>
            <a:lvl1pPr>
              <a:defRPr>
                <a:solidFill>
                  <a:srgbClr val="C0000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31800" y="1643050"/>
            <a:ext cx="5562600" cy="464347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43050"/>
            <a:ext cx="5562600" cy="228601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3"/>
          </p:nvPr>
        </p:nvSpPr>
        <p:spPr>
          <a:xfrm>
            <a:off x="6197600" y="4016394"/>
            <a:ext cx="5562600" cy="22701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81000"/>
            <a:ext cx="11074400" cy="1143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524000" y="1905000"/>
            <a:ext cx="5080000" cy="4114800"/>
          </a:xfrm>
        </p:spPr>
        <p:txBody>
          <a:bodyPr/>
          <a:lstStyle/>
          <a:p>
            <a:pPr lvl="0"/>
            <a:r>
              <a:rPr lang="en-US" noProof="0"/>
              <a:t>Click icon to add chart</a:t>
            </a:r>
            <a:endParaRPr lang="en-GB" noProof="0"/>
          </a:p>
        </p:txBody>
      </p:sp>
      <p:sp>
        <p:nvSpPr>
          <p:cNvPr id="4" name="Text Placeholder 3"/>
          <p:cNvSpPr>
            <a:spLocks noGrp="1"/>
          </p:cNvSpPr>
          <p:nvPr>
            <p:ph type="body" sz="half" idx="2"/>
          </p:nvPr>
        </p:nvSpPr>
        <p:spPr>
          <a:xfrm>
            <a:off x="6807200" y="19050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524000" y="6248400"/>
            <a:ext cx="2540000" cy="457200"/>
          </a:xfrm>
          <a:prstGeom prst="rect">
            <a:avLst/>
          </a:prstGeom>
        </p:spPr>
        <p:txBody>
          <a:bodyPr/>
          <a:lstStyle>
            <a:lvl1pPr>
              <a:defRPr>
                <a:cs typeface="Arial" charset="0"/>
              </a:defRPr>
            </a:lvl1pPr>
          </a:lstStyle>
          <a:p>
            <a:fld id="{0F8F1333-4F46-4E64-B61C-7D227E63C268}" type="datetimeFigureOut">
              <a:rPr lang="en-GB" smtClean="0">
                <a:solidFill>
                  <a:srgbClr val="FFFFFF"/>
                </a:solidFill>
              </a:rPr>
              <a:pPr/>
              <a:t>11/01/2018</a:t>
            </a:fld>
            <a:endParaRPr lang="en-GB">
              <a:solidFill>
                <a:srgbClr val="FFFFFF"/>
              </a:solidFill>
            </a:endParaRPr>
          </a:p>
        </p:txBody>
      </p:sp>
      <p:sp>
        <p:nvSpPr>
          <p:cNvPr id="6" name="Footer Placeholder 5"/>
          <p:cNvSpPr>
            <a:spLocks noGrp="1"/>
          </p:cNvSpPr>
          <p:nvPr>
            <p:ph type="ftr" sz="quarter" idx="11"/>
          </p:nvPr>
        </p:nvSpPr>
        <p:spPr>
          <a:xfrm>
            <a:off x="4775200" y="6248400"/>
            <a:ext cx="3860800" cy="457200"/>
          </a:xfrm>
          <a:prstGeom prst="rect">
            <a:avLst/>
          </a:prstGeom>
        </p:spPr>
        <p:txBody>
          <a:bodyPr/>
          <a:lstStyle>
            <a:lvl1pPr>
              <a:defRPr>
                <a:cs typeface="Arial" charset="0"/>
              </a:defRPr>
            </a:lvl1pPr>
          </a:lstStyle>
          <a:p>
            <a:endParaRPr lang="en-GB">
              <a:solidFill>
                <a:srgbClr val="FFFFFF"/>
              </a:solidFill>
            </a:endParaRPr>
          </a:p>
        </p:txBody>
      </p:sp>
      <p:sp>
        <p:nvSpPr>
          <p:cNvPr id="7" name="Slide Number Placeholder 6"/>
          <p:cNvSpPr>
            <a:spLocks noGrp="1"/>
          </p:cNvSpPr>
          <p:nvPr>
            <p:ph type="sldNum" sz="quarter" idx="12"/>
          </p:nvPr>
        </p:nvSpPr>
        <p:spPr>
          <a:xfrm>
            <a:off x="9347200" y="6248400"/>
            <a:ext cx="2540000" cy="457200"/>
          </a:xfrm>
          <a:prstGeom prst="rect">
            <a:avLst/>
          </a:prstGeom>
        </p:spPr>
        <p:txBody>
          <a:bodyPr/>
          <a:lstStyle>
            <a:lvl1pPr>
              <a:defRPr>
                <a:cs typeface="Arial" charset="0"/>
              </a:defRPr>
            </a:lvl1pPr>
          </a:lstStyle>
          <a:p>
            <a:fld id="{6A3E7800-A905-4515-A7A1-5D1E43721721}" type="slidenum">
              <a:rPr lang="en-GB" smtClean="0">
                <a:solidFill>
                  <a:srgbClr val="FFFFFF"/>
                </a:solidFill>
              </a:rPr>
              <a:pPr/>
              <a:t>‹#›</a:t>
            </a:fld>
            <a:endParaRPr lang="en-GB">
              <a:solidFill>
                <a:srgbClr val="FFFFFF"/>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786FA-2E1A-7946-92B2-24C516D3E9D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922233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ank with Footer Blue">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ftr" idx="11"/>
          </p:nvPr>
        </p:nvSpPr>
        <p:spPr>
          <a:xfrm>
            <a:off x="631949" y="6477001"/>
            <a:ext cx="5079999" cy="244474"/>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F2F2F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737602" y="6477001"/>
            <a:ext cx="2844799" cy="24447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100" smtClean="0">
                <a:solidFill>
                  <a:srgbClr val="F2F2F2"/>
                </a:solidFill>
                <a:latin typeface="Calibri"/>
                <a:ea typeface="Calibri"/>
                <a:cs typeface="Calibri"/>
                <a:sym typeface="Calibri"/>
              </a:rPr>
              <a:pPr algn="r">
                <a:buSzPct val="25000"/>
              </a:pPr>
              <a:t>‹#›</a:t>
            </a:fld>
            <a:endParaRPr lang="en-US" sz="1100">
              <a:solidFill>
                <a:srgbClr val="F2F2F2"/>
              </a:solidFill>
              <a:latin typeface="Calibri"/>
              <a:ea typeface="Calibri"/>
              <a:cs typeface="Calibri"/>
              <a:sym typeface="Calibri"/>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rgbClr val="C00000"/>
                </a:solidFill>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ChangeArrowheads="1"/>
          </p:cNvSpPr>
          <p:nvPr userDrawn="1"/>
        </p:nvSpPr>
        <p:spPr bwMode="auto">
          <a:xfrm>
            <a:off x="239059" y="6516688"/>
            <a:ext cx="3492500" cy="304800"/>
          </a:xfrm>
          <a:prstGeom prst="rect">
            <a:avLst/>
          </a:prstGeom>
          <a:noFill/>
          <a:ln w="9525">
            <a:noFill/>
            <a:miter lim="800000"/>
            <a:headEnd/>
            <a:tailEnd/>
          </a:ln>
          <a:effectLst/>
        </p:spPr>
        <p:txBody>
          <a:bodyPr lIns="92075" tIns="46038" rIns="92075" bIns="46038" anchor="ctr"/>
          <a:lstStyle/>
          <a:p>
            <a:pPr>
              <a:defRPr/>
            </a:pPr>
            <a:r>
              <a:rPr lang="en-GB" sz="1800" dirty="0">
                <a:solidFill>
                  <a:srgbClr val="FFFFFF"/>
                </a:solidFill>
                <a:latin typeface="Helvetica" pitchFamily="34" charset="0"/>
                <a:cs typeface="Arial" charset="0"/>
              </a:rPr>
              <a:t>www.ccdc.cam.ac.uk</a:t>
            </a: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alibri" pitchFamily="34" charset="0"/>
                <a:cs typeface="Calibri"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200" b="1">
                <a:solidFill>
                  <a:schemeClr val="bg2">
                    <a:lumMod val="85000"/>
                    <a:lumOff val="15000"/>
                  </a:schemeClr>
                </a:solidFill>
                <a:latin typeface="Calibri" pitchFamily="34" charset="0"/>
                <a:cs typeface="Calibri" pitchFamily="34" charset="0"/>
              </a:defRPr>
            </a:lvl1pPr>
            <a:lvl2pPr>
              <a:buClrTx/>
              <a:defRPr sz="2000">
                <a:solidFill>
                  <a:schemeClr val="bg2"/>
                </a:solidFill>
                <a:latin typeface="Calibri" pitchFamily="34" charset="0"/>
                <a:cs typeface="Calibri" pitchFamily="34" charset="0"/>
              </a:defRPr>
            </a:lvl2pPr>
            <a:lvl3pPr>
              <a:defRPr sz="1800">
                <a:latin typeface="Calibri" pitchFamily="34" charset="0"/>
                <a:cs typeface="Calibri" pitchFamily="34" charset="0"/>
              </a:defRPr>
            </a:lvl3pPr>
            <a:lvl4pPr>
              <a:buClrTx/>
              <a:defRPr sz="1600">
                <a:solidFill>
                  <a:schemeClr val="bg2"/>
                </a:solidFill>
                <a:latin typeface="Calibri" pitchFamily="34" charset="0"/>
                <a:cs typeface="Calibri" pitchFamily="34" charset="0"/>
              </a:defRPr>
            </a:lvl4pPr>
            <a:lvl5pPr>
              <a:defRPr sz="1400">
                <a:latin typeface="Calibri" pitchFamily="34" charset="0"/>
                <a:cs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C00000"/>
                </a:solidFill>
              </a:defRPr>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31800" y="1643050"/>
            <a:ext cx="5562600" cy="464347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43050"/>
            <a:ext cx="5562600" cy="464347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C00000"/>
                </a:solidFill>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endParaRPr lang="en-GB" dirty="0"/>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C00000"/>
                </a:solidFill>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786FA-2E1A-7946-92B2-24C516D3E9D1}"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1591811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381000"/>
            <a:ext cx="2832100" cy="5856288"/>
          </a:xfrm>
        </p:spPr>
        <p:txBody>
          <a:bodyPr vert="eaVert"/>
          <a:lstStyle>
            <a:lvl1pPr>
              <a:defRPr>
                <a:solidFill>
                  <a:srgbClr val="C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31801" y="381000"/>
            <a:ext cx="8293100" cy="58562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11328400" cy="1176338"/>
          </a:xfrm>
        </p:spPr>
        <p:txBody>
          <a:bodyPr/>
          <a:lstStyle>
            <a:lvl1pPr>
              <a:defRPr>
                <a:solidFill>
                  <a:srgbClr val="C00000"/>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31800" y="1643050"/>
            <a:ext cx="5562600" cy="464347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43050"/>
            <a:ext cx="5562600" cy="228601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3"/>
          </p:nvPr>
        </p:nvSpPr>
        <p:spPr>
          <a:xfrm>
            <a:off x="6197600" y="4016394"/>
            <a:ext cx="5562600" cy="227012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381000"/>
            <a:ext cx="11074400" cy="1143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524000" y="1905000"/>
            <a:ext cx="5080000" cy="4114800"/>
          </a:xfrm>
        </p:spPr>
        <p:txBody>
          <a:bodyPr/>
          <a:lstStyle/>
          <a:p>
            <a:pPr lvl="0"/>
            <a:r>
              <a:rPr lang="en-US" noProof="0"/>
              <a:t>Click icon to add chart</a:t>
            </a:r>
            <a:endParaRPr lang="en-GB" noProof="0"/>
          </a:p>
        </p:txBody>
      </p:sp>
      <p:sp>
        <p:nvSpPr>
          <p:cNvPr id="4" name="Text Placeholder 3"/>
          <p:cNvSpPr>
            <a:spLocks noGrp="1"/>
          </p:cNvSpPr>
          <p:nvPr>
            <p:ph type="body" sz="half" idx="2"/>
          </p:nvPr>
        </p:nvSpPr>
        <p:spPr>
          <a:xfrm>
            <a:off x="6807200" y="19050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1524000" y="6248400"/>
            <a:ext cx="2540000" cy="457200"/>
          </a:xfrm>
          <a:prstGeom prst="rect">
            <a:avLst/>
          </a:prstGeom>
        </p:spPr>
        <p:txBody>
          <a:bodyPr/>
          <a:lstStyle>
            <a:lvl1pPr>
              <a:defRPr>
                <a:cs typeface="Arial" charset="0"/>
              </a:defRPr>
            </a:lvl1pPr>
          </a:lstStyle>
          <a:p>
            <a:fld id="{0F8F1333-4F46-4E64-B61C-7D227E63C268}" type="datetimeFigureOut">
              <a:rPr lang="en-GB" smtClean="0">
                <a:solidFill>
                  <a:srgbClr val="FFFFFF"/>
                </a:solidFill>
              </a:rPr>
              <a:pPr/>
              <a:t>11/01/2018</a:t>
            </a:fld>
            <a:endParaRPr lang="en-GB">
              <a:solidFill>
                <a:srgbClr val="FFFFFF"/>
              </a:solidFill>
            </a:endParaRPr>
          </a:p>
        </p:txBody>
      </p:sp>
      <p:sp>
        <p:nvSpPr>
          <p:cNvPr id="6" name="Footer Placeholder 5"/>
          <p:cNvSpPr>
            <a:spLocks noGrp="1"/>
          </p:cNvSpPr>
          <p:nvPr>
            <p:ph type="ftr" sz="quarter" idx="11"/>
          </p:nvPr>
        </p:nvSpPr>
        <p:spPr>
          <a:xfrm>
            <a:off x="4775200" y="6248400"/>
            <a:ext cx="3860800" cy="457200"/>
          </a:xfrm>
          <a:prstGeom prst="rect">
            <a:avLst/>
          </a:prstGeom>
        </p:spPr>
        <p:txBody>
          <a:bodyPr/>
          <a:lstStyle>
            <a:lvl1pPr>
              <a:defRPr>
                <a:cs typeface="Arial" charset="0"/>
              </a:defRPr>
            </a:lvl1pPr>
          </a:lstStyle>
          <a:p>
            <a:endParaRPr lang="en-GB">
              <a:solidFill>
                <a:srgbClr val="FFFFFF"/>
              </a:solidFill>
            </a:endParaRPr>
          </a:p>
        </p:txBody>
      </p:sp>
      <p:sp>
        <p:nvSpPr>
          <p:cNvPr id="7" name="Slide Number Placeholder 6"/>
          <p:cNvSpPr>
            <a:spLocks noGrp="1"/>
          </p:cNvSpPr>
          <p:nvPr>
            <p:ph type="sldNum" sz="quarter" idx="12"/>
          </p:nvPr>
        </p:nvSpPr>
        <p:spPr>
          <a:xfrm>
            <a:off x="9347200" y="6248400"/>
            <a:ext cx="2540000" cy="457200"/>
          </a:xfrm>
          <a:prstGeom prst="rect">
            <a:avLst/>
          </a:prstGeom>
        </p:spPr>
        <p:txBody>
          <a:bodyPr/>
          <a:lstStyle>
            <a:lvl1pPr>
              <a:defRPr>
                <a:cs typeface="Arial" charset="0"/>
              </a:defRPr>
            </a:lvl1pPr>
          </a:lstStyle>
          <a:p>
            <a:fld id="{6A3E7800-A905-4515-A7A1-5D1E43721721}" type="slidenum">
              <a:rPr lang="en-GB" smtClean="0">
                <a:solidFill>
                  <a:srgbClr val="FFFFFF"/>
                </a:solidFill>
              </a:rPr>
              <a:pPr/>
              <a:t>‹#›</a:t>
            </a:fld>
            <a:endParaRPr lang="en-GB">
              <a:solidFill>
                <a:srgbClr val="FFFFFF"/>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lank with Footer Blue">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ftr" idx="11"/>
          </p:nvPr>
        </p:nvSpPr>
        <p:spPr>
          <a:xfrm>
            <a:off x="631949" y="6477001"/>
            <a:ext cx="5079999" cy="244474"/>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F2F2F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737602" y="6477001"/>
            <a:ext cx="2844799" cy="24447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100" smtClean="0">
                <a:solidFill>
                  <a:srgbClr val="F2F2F2"/>
                </a:solidFill>
                <a:latin typeface="Calibri"/>
                <a:ea typeface="Calibri"/>
                <a:cs typeface="Calibri"/>
                <a:sym typeface="Calibri"/>
              </a:rPr>
              <a:pPr algn="r">
                <a:buSzPct val="25000"/>
              </a:pPr>
              <a:t>‹#›</a:t>
            </a:fld>
            <a:endParaRPr lang="en-US" sz="1100">
              <a:solidFill>
                <a:srgbClr val="F2F2F2"/>
              </a:solidFill>
              <a:latin typeface="Calibri"/>
              <a:ea typeface="Calibri"/>
              <a:cs typeface="Calibri"/>
              <a:sym typeface="Calibri"/>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786FA-2E1A-7946-92B2-24C516D3E9D1}"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22109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786FA-2E1A-7946-92B2-24C516D3E9D1}"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77193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86FA-2E1A-7946-92B2-24C516D3E9D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87992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86FA-2E1A-7946-92B2-24C516D3E9D1}"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7C6E-E678-084D-AE6A-7E052865A2D3}" type="slidenum">
              <a:rPr lang="en-US" smtClean="0"/>
              <a:t>‹#›</a:t>
            </a:fld>
            <a:endParaRPr lang="en-US"/>
          </a:p>
        </p:txBody>
      </p:sp>
    </p:spTree>
    <p:extLst>
      <p:ext uri="{BB962C8B-B14F-4D97-AF65-F5344CB8AC3E}">
        <p14:creationId xmlns:p14="http://schemas.microsoft.com/office/powerpoint/2010/main" val="13193841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786FA-2E1A-7946-92B2-24C516D3E9D1}" type="datetimeFigureOut">
              <a:rPr lang="en-US" smtClean="0"/>
              <a:t>1/11/18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F7C6E-E678-084D-AE6A-7E052865A2D3}" type="slidenum">
              <a:rPr lang="en-US" smtClean="0"/>
              <a:t>‹#›</a:t>
            </a:fld>
            <a:endParaRPr lang="en-US"/>
          </a:p>
        </p:txBody>
      </p:sp>
    </p:spTree>
    <p:extLst>
      <p:ext uri="{BB962C8B-B14F-4D97-AF65-F5344CB8AC3E}">
        <p14:creationId xmlns:p14="http://schemas.microsoft.com/office/powerpoint/2010/main" val="912208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20326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344C4FFA-DE61-44BA-B988-CFF3193F84AE}" type="datetime1">
              <a:rPr lang="en-GB" smtClean="0"/>
              <a:pPr/>
              <a:t>11/01/2018</a:t>
            </a:fld>
            <a:endParaRPr lang="en-GB"/>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5C2C58C4-3789-4E0B-9A83-CA5475925250}" type="slidenum">
              <a:rPr lang="en-GB" smtClean="0"/>
              <a:pPr/>
              <a:t>‹#›</a:t>
            </a:fld>
            <a:endParaRPr lang="en-GB"/>
          </a:p>
        </p:txBody>
      </p:sp>
      <p:cxnSp>
        <p:nvCxnSpPr>
          <p:cNvPr id="10" name="Straight Connector 9"/>
          <p:cNvCxnSpPr/>
          <p:nvPr/>
        </p:nvCxnSpPr>
        <p:spPr>
          <a:xfrm>
            <a:off x="1188720" y="148987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9432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05" r:id="rId13"/>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1800" y="381000"/>
            <a:ext cx="11328400" cy="1176338"/>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a:t>Title</a:t>
            </a:r>
          </a:p>
        </p:txBody>
      </p:sp>
      <p:sp>
        <p:nvSpPr>
          <p:cNvPr id="3075" name="Rectangle 3"/>
          <p:cNvSpPr>
            <a:spLocks noGrp="1" noChangeArrowheads="1"/>
          </p:cNvSpPr>
          <p:nvPr>
            <p:ph type="body" idx="1"/>
          </p:nvPr>
        </p:nvSpPr>
        <p:spPr bwMode="auto">
          <a:xfrm>
            <a:off x="431800" y="1643050"/>
            <a:ext cx="11328400" cy="457203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a:t>Click to edit</a:t>
            </a:r>
          </a:p>
          <a:p>
            <a:pPr lvl="1"/>
            <a:r>
              <a:rPr lang="en-GB" dirty="0"/>
              <a:t>Second level</a:t>
            </a:r>
          </a:p>
          <a:p>
            <a:pPr lvl="2"/>
            <a:r>
              <a:rPr lang="en-GB" dirty="0"/>
              <a:t>Third level</a:t>
            </a:r>
          </a:p>
        </p:txBody>
      </p:sp>
      <p:sp>
        <p:nvSpPr>
          <p:cNvPr id="1951748" name="Rectangle 4"/>
          <p:cNvSpPr>
            <a:spLocks noChangeArrowheads="1"/>
          </p:cNvSpPr>
          <p:nvPr/>
        </p:nvSpPr>
        <p:spPr bwMode="auto">
          <a:xfrm>
            <a:off x="0" y="6453188"/>
            <a:ext cx="12192000" cy="404812"/>
          </a:xfrm>
          <a:prstGeom prst="rect">
            <a:avLst/>
          </a:prstGeom>
          <a:solidFill>
            <a:srgbClr val="889CC1"/>
          </a:solidFill>
          <a:ln w="9525">
            <a:solidFill>
              <a:srgbClr val="889CC1"/>
            </a:solidFill>
            <a:miter lim="800000"/>
            <a:headEnd/>
            <a:tailEnd/>
          </a:ln>
          <a:effectLst/>
        </p:spPr>
        <p:txBody>
          <a:bodyPr wrap="none" anchor="ctr"/>
          <a:lstStyle/>
          <a:p>
            <a:pPr>
              <a:defRPr/>
            </a:pPr>
            <a:endParaRPr lang="en-GB" sz="1800">
              <a:solidFill>
                <a:srgbClr val="FFFFFF"/>
              </a:solidFill>
            </a:endParaRPr>
          </a:p>
        </p:txBody>
      </p:sp>
      <p:sp>
        <p:nvSpPr>
          <p:cNvPr id="1951750" name="Oval 6"/>
          <p:cNvSpPr>
            <a:spLocks noChangeArrowheads="1"/>
          </p:cNvSpPr>
          <p:nvPr/>
        </p:nvSpPr>
        <p:spPr bwMode="auto">
          <a:xfrm>
            <a:off x="11379200" y="6288088"/>
            <a:ext cx="508000" cy="381000"/>
          </a:xfrm>
          <a:prstGeom prst="ellipse">
            <a:avLst/>
          </a:prstGeom>
          <a:solidFill>
            <a:schemeClr val="tx1"/>
          </a:solidFill>
          <a:ln w="12700">
            <a:solidFill>
              <a:schemeClr val="tx1"/>
            </a:solidFill>
            <a:round/>
            <a:headEnd type="none" w="sm" len="sm"/>
            <a:tailEnd type="none" w="sm" len="sm"/>
          </a:ln>
          <a:effectLst/>
        </p:spPr>
        <p:txBody>
          <a:bodyPr wrap="none" anchor="ctr"/>
          <a:lstStyle/>
          <a:p>
            <a:pPr algn="ctr">
              <a:defRPr/>
            </a:pPr>
            <a:fld id="{C95895DF-876E-4361-BFC6-A8393DEC8F94}" type="slidenum">
              <a:rPr lang="en-GB" sz="1200" smtClean="0">
                <a:solidFill>
                  <a:srgbClr val="FFFFFF">
                    <a:lumMod val="65000"/>
                  </a:srgbClr>
                </a:solidFill>
                <a:latin typeface="Calibri" panose="020F0502020204030204" pitchFamily="34" charset="0"/>
              </a:rPr>
              <a:pPr algn="ctr">
                <a:defRPr/>
              </a:pPr>
              <a:t>‹#›</a:t>
            </a:fld>
            <a:endParaRPr lang="en-GB" sz="1200" dirty="0">
              <a:solidFill>
                <a:srgbClr val="FFFFFF">
                  <a:lumMod val="65000"/>
                </a:srgbClr>
              </a:solidFill>
              <a:latin typeface="Calibri" panose="020F0502020204030204" pitchFamily="34" charset="0"/>
            </a:endParaRPr>
          </a:p>
        </p:txBody>
      </p:sp>
      <p:grpSp>
        <p:nvGrpSpPr>
          <p:cNvPr id="2" name="Group 24"/>
          <p:cNvGrpSpPr>
            <a:grpSpLocks/>
          </p:cNvGrpSpPr>
          <p:nvPr/>
        </p:nvGrpSpPr>
        <p:grpSpPr bwMode="auto">
          <a:xfrm>
            <a:off x="9931400" y="231775"/>
            <a:ext cx="416984" cy="306388"/>
            <a:chOff x="4692" y="1389"/>
            <a:chExt cx="197" cy="193"/>
          </a:xfrm>
        </p:grpSpPr>
        <p:sp>
          <p:nvSpPr>
            <p:cNvPr id="1951769" name="Oval 25"/>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0" name="AutoShape 26"/>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grpSp>
        <p:nvGrpSpPr>
          <p:cNvPr id="3" name="Group 27"/>
          <p:cNvGrpSpPr>
            <a:grpSpLocks/>
          </p:cNvGrpSpPr>
          <p:nvPr/>
        </p:nvGrpSpPr>
        <p:grpSpPr bwMode="auto">
          <a:xfrm>
            <a:off x="10428818" y="231775"/>
            <a:ext cx="416983" cy="306388"/>
            <a:chOff x="4692" y="1389"/>
            <a:chExt cx="197" cy="193"/>
          </a:xfrm>
        </p:grpSpPr>
        <p:sp>
          <p:nvSpPr>
            <p:cNvPr id="1951772" name="Oval 28"/>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3" name="AutoShape 29"/>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grpSp>
        <p:nvGrpSpPr>
          <p:cNvPr id="4" name="Group 30"/>
          <p:cNvGrpSpPr>
            <a:grpSpLocks/>
          </p:cNvGrpSpPr>
          <p:nvPr/>
        </p:nvGrpSpPr>
        <p:grpSpPr bwMode="auto">
          <a:xfrm rot="10800000">
            <a:off x="10907185" y="231775"/>
            <a:ext cx="416983" cy="306388"/>
            <a:chOff x="4692" y="1389"/>
            <a:chExt cx="197" cy="193"/>
          </a:xfrm>
        </p:grpSpPr>
        <p:sp>
          <p:nvSpPr>
            <p:cNvPr id="1951775" name="Oval 31"/>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6" name="AutoShape 32"/>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grpSp>
        <p:nvGrpSpPr>
          <p:cNvPr id="5" name="Group 33"/>
          <p:cNvGrpSpPr>
            <a:grpSpLocks/>
          </p:cNvGrpSpPr>
          <p:nvPr/>
        </p:nvGrpSpPr>
        <p:grpSpPr bwMode="auto">
          <a:xfrm>
            <a:off x="11413067" y="231775"/>
            <a:ext cx="416984" cy="306388"/>
            <a:chOff x="4692" y="1389"/>
            <a:chExt cx="197" cy="193"/>
          </a:xfrm>
        </p:grpSpPr>
        <p:sp>
          <p:nvSpPr>
            <p:cNvPr id="1951778" name="Oval 34"/>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9" name="AutoShape 35"/>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spTree>
    <p:extLst>
      <p:ext uri="{BB962C8B-B14F-4D97-AF65-F5344CB8AC3E}">
        <p14:creationId xmlns:p14="http://schemas.microsoft.com/office/powerpoint/2010/main" val="377680477"/>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rtl="0" eaLnBrk="1" fontAlgn="base" hangingPunct="1">
        <a:spcBef>
          <a:spcPct val="0"/>
        </a:spcBef>
        <a:spcAft>
          <a:spcPct val="0"/>
        </a:spcAft>
        <a:defRPr sz="2800" b="1">
          <a:solidFill>
            <a:srgbClr val="C00000"/>
          </a:solidFill>
          <a:latin typeface="Calibri" pitchFamily="34" charset="0"/>
          <a:ea typeface="Malgun Gothic" pitchFamily="34" charset="-127"/>
          <a:cs typeface="Calibri" pitchFamily="34" charset="0"/>
        </a:defRPr>
      </a:lvl1pPr>
      <a:lvl2pPr algn="l" rtl="0" eaLnBrk="1" fontAlgn="base" hangingPunct="1">
        <a:spcBef>
          <a:spcPct val="0"/>
        </a:spcBef>
        <a:spcAft>
          <a:spcPct val="0"/>
        </a:spcAft>
        <a:defRPr sz="2800" b="1">
          <a:solidFill>
            <a:schemeClr val="hlink"/>
          </a:solidFill>
          <a:latin typeface="Arial" charset="0"/>
        </a:defRPr>
      </a:lvl2pPr>
      <a:lvl3pPr algn="l" rtl="0" eaLnBrk="1" fontAlgn="base" hangingPunct="1">
        <a:spcBef>
          <a:spcPct val="0"/>
        </a:spcBef>
        <a:spcAft>
          <a:spcPct val="0"/>
        </a:spcAft>
        <a:defRPr sz="2800" b="1">
          <a:solidFill>
            <a:schemeClr val="hlink"/>
          </a:solidFill>
          <a:latin typeface="Arial" charset="0"/>
        </a:defRPr>
      </a:lvl3pPr>
      <a:lvl4pPr algn="l" rtl="0" eaLnBrk="1" fontAlgn="base" hangingPunct="1">
        <a:spcBef>
          <a:spcPct val="0"/>
        </a:spcBef>
        <a:spcAft>
          <a:spcPct val="0"/>
        </a:spcAft>
        <a:defRPr sz="2800" b="1">
          <a:solidFill>
            <a:schemeClr val="hlink"/>
          </a:solidFill>
          <a:latin typeface="Arial" charset="0"/>
        </a:defRPr>
      </a:lvl4pPr>
      <a:lvl5pPr algn="l" rtl="0" eaLnBrk="1" fontAlgn="base" hangingPunct="1">
        <a:spcBef>
          <a:spcPct val="0"/>
        </a:spcBef>
        <a:spcAft>
          <a:spcPct val="0"/>
        </a:spcAft>
        <a:defRPr sz="2800" b="1">
          <a:solidFill>
            <a:schemeClr val="hlink"/>
          </a:solidFill>
          <a:latin typeface="Arial" charset="0"/>
        </a:defRPr>
      </a:lvl5pPr>
      <a:lvl6pPr marL="457200" algn="l" rtl="0" eaLnBrk="1" fontAlgn="base" hangingPunct="1">
        <a:spcBef>
          <a:spcPct val="0"/>
        </a:spcBef>
        <a:spcAft>
          <a:spcPct val="0"/>
        </a:spcAft>
        <a:defRPr sz="2800" b="1">
          <a:solidFill>
            <a:schemeClr val="hlink"/>
          </a:solidFill>
          <a:latin typeface="Arial" charset="0"/>
        </a:defRPr>
      </a:lvl6pPr>
      <a:lvl7pPr marL="914400" algn="l" rtl="0" eaLnBrk="1" fontAlgn="base" hangingPunct="1">
        <a:spcBef>
          <a:spcPct val="0"/>
        </a:spcBef>
        <a:spcAft>
          <a:spcPct val="0"/>
        </a:spcAft>
        <a:defRPr sz="2800" b="1">
          <a:solidFill>
            <a:schemeClr val="hlink"/>
          </a:solidFill>
          <a:latin typeface="Arial" charset="0"/>
        </a:defRPr>
      </a:lvl7pPr>
      <a:lvl8pPr marL="1371600" algn="l" rtl="0" eaLnBrk="1" fontAlgn="base" hangingPunct="1">
        <a:spcBef>
          <a:spcPct val="0"/>
        </a:spcBef>
        <a:spcAft>
          <a:spcPct val="0"/>
        </a:spcAft>
        <a:defRPr sz="2800" b="1">
          <a:solidFill>
            <a:schemeClr val="hlink"/>
          </a:solidFill>
          <a:latin typeface="Arial" charset="0"/>
        </a:defRPr>
      </a:lvl8pPr>
      <a:lvl9pPr marL="1828800" algn="l" rtl="0" eaLnBrk="1" fontAlgn="base" hangingPunct="1">
        <a:spcBef>
          <a:spcPct val="0"/>
        </a:spcBef>
        <a:spcAft>
          <a:spcPct val="0"/>
        </a:spcAft>
        <a:defRPr sz="2800" b="1">
          <a:solidFill>
            <a:schemeClr val="hlink"/>
          </a:solidFill>
          <a:latin typeface="Arial" charset="0"/>
        </a:defRPr>
      </a:lvl9pPr>
    </p:titleStyle>
    <p:bodyStyle>
      <a:lvl1pPr marL="342900" indent="-342900" algn="l" rtl="0" eaLnBrk="1" fontAlgn="base" hangingPunct="1">
        <a:spcBef>
          <a:spcPct val="20000"/>
        </a:spcBef>
        <a:spcAft>
          <a:spcPct val="20000"/>
        </a:spcAft>
        <a:buClr>
          <a:srgbClr val="C00000"/>
        </a:buClr>
        <a:buChar char="•"/>
        <a:defRPr sz="2400" b="1">
          <a:solidFill>
            <a:schemeClr val="bg2">
              <a:lumMod val="85000"/>
              <a:lumOff val="15000"/>
            </a:schemeClr>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18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6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
          <a:schemeClr val="bg2"/>
        </a:buClr>
        <a:buChar char="–"/>
        <a:defRPr sz="1600">
          <a:solidFill>
            <a:schemeClr val="bg2"/>
          </a:solidFill>
          <a:latin typeface="+mn-lt"/>
        </a:defRPr>
      </a:lvl4pPr>
      <a:lvl5pPr marL="2057400" indent="-228600" algn="l" rtl="0" eaLnBrk="1" fontAlgn="base" hangingPunct="1">
        <a:spcBef>
          <a:spcPct val="20000"/>
        </a:spcBef>
        <a:spcAft>
          <a:spcPct val="20000"/>
        </a:spcAft>
        <a:buClr>
          <a:schemeClr val="bg2"/>
        </a:buClr>
        <a:buChar char="•"/>
        <a:defRPr sz="1200">
          <a:solidFill>
            <a:schemeClr val="bg2"/>
          </a:solidFill>
          <a:latin typeface="+mn-lt"/>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1800" y="381000"/>
            <a:ext cx="11328400" cy="1176338"/>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a:t>Title</a:t>
            </a:r>
          </a:p>
        </p:txBody>
      </p:sp>
      <p:sp>
        <p:nvSpPr>
          <p:cNvPr id="3075" name="Rectangle 3"/>
          <p:cNvSpPr>
            <a:spLocks noGrp="1" noChangeArrowheads="1"/>
          </p:cNvSpPr>
          <p:nvPr>
            <p:ph type="body" idx="1"/>
          </p:nvPr>
        </p:nvSpPr>
        <p:spPr bwMode="auto">
          <a:xfrm>
            <a:off x="431800" y="1643050"/>
            <a:ext cx="11328400" cy="457203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dirty="0"/>
              <a:t>Click to edit</a:t>
            </a:r>
          </a:p>
          <a:p>
            <a:pPr lvl="1"/>
            <a:r>
              <a:rPr lang="en-GB" dirty="0"/>
              <a:t>Second level</a:t>
            </a:r>
          </a:p>
          <a:p>
            <a:pPr lvl="2"/>
            <a:r>
              <a:rPr lang="en-GB" dirty="0"/>
              <a:t>Third level</a:t>
            </a:r>
          </a:p>
        </p:txBody>
      </p:sp>
      <p:sp>
        <p:nvSpPr>
          <p:cNvPr id="1951748" name="Rectangle 4"/>
          <p:cNvSpPr>
            <a:spLocks noChangeArrowheads="1"/>
          </p:cNvSpPr>
          <p:nvPr/>
        </p:nvSpPr>
        <p:spPr bwMode="auto">
          <a:xfrm>
            <a:off x="0" y="6453188"/>
            <a:ext cx="12192000" cy="404812"/>
          </a:xfrm>
          <a:prstGeom prst="rect">
            <a:avLst/>
          </a:prstGeom>
          <a:solidFill>
            <a:srgbClr val="889CC1"/>
          </a:solidFill>
          <a:ln w="9525">
            <a:solidFill>
              <a:srgbClr val="889CC1"/>
            </a:solidFill>
            <a:miter lim="800000"/>
            <a:headEnd/>
            <a:tailEnd/>
          </a:ln>
          <a:effectLst/>
        </p:spPr>
        <p:txBody>
          <a:bodyPr wrap="none" anchor="ctr"/>
          <a:lstStyle/>
          <a:p>
            <a:pPr>
              <a:defRPr/>
            </a:pPr>
            <a:endParaRPr lang="en-GB" sz="1800">
              <a:solidFill>
                <a:srgbClr val="FFFFFF"/>
              </a:solidFill>
            </a:endParaRPr>
          </a:p>
        </p:txBody>
      </p:sp>
      <p:sp>
        <p:nvSpPr>
          <p:cNvPr id="1951750" name="Oval 6"/>
          <p:cNvSpPr>
            <a:spLocks noChangeArrowheads="1"/>
          </p:cNvSpPr>
          <p:nvPr/>
        </p:nvSpPr>
        <p:spPr bwMode="auto">
          <a:xfrm>
            <a:off x="11379200" y="6288088"/>
            <a:ext cx="508000" cy="381000"/>
          </a:xfrm>
          <a:prstGeom prst="ellipse">
            <a:avLst/>
          </a:prstGeom>
          <a:solidFill>
            <a:schemeClr val="tx1"/>
          </a:solidFill>
          <a:ln w="12700">
            <a:solidFill>
              <a:schemeClr val="tx1"/>
            </a:solidFill>
            <a:round/>
            <a:headEnd type="none" w="sm" len="sm"/>
            <a:tailEnd type="none" w="sm" len="sm"/>
          </a:ln>
          <a:effectLst/>
        </p:spPr>
        <p:txBody>
          <a:bodyPr wrap="none" anchor="ctr"/>
          <a:lstStyle/>
          <a:p>
            <a:pPr algn="ctr">
              <a:defRPr/>
            </a:pPr>
            <a:fld id="{C95895DF-876E-4361-BFC6-A8393DEC8F94}" type="slidenum">
              <a:rPr lang="en-GB" sz="1200" smtClean="0">
                <a:solidFill>
                  <a:srgbClr val="FFFFFF">
                    <a:lumMod val="65000"/>
                  </a:srgbClr>
                </a:solidFill>
                <a:latin typeface="Calibri" panose="020F0502020204030204" pitchFamily="34" charset="0"/>
              </a:rPr>
              <a:pPr algn="ctr">
                <a:defRPr/>
              </a:pPr>
              <a:t>‹#›</a:t>
            </a:fld>
            <a:endParaRPr lang="en-GB" sz="1200" dirty="0">
              <a:solidFill>
                <a:srgbClr val="FFFFFF">
                  <a:lumMod val="65000"/>
                </a:srgbClr>
              </a:solidFill>
              <a:latin typeface="Calibri" panose="020F0502020204030204" pitchFamily="34" charset="0"/>
            </a:endParaRPr>
          </a:p>
        </p:txBody>
      </p:sp>
      <p:grpSp>
        <p:nvGrpSpPr>
          <p:cNvPr id="2" name="Group 24"/>
          <p:cNvGrpSpPr>
            <a:grpSpLocks/>
          </p:cNvGrpSpPr>
          <p:nvPr/>
        </p:nvGrpSpPr>
        <p:grpSpPr bwMode="auto">
          <a:xfrm>
            <a:off x="9931400" y="231775"/>
            <a:ext cx="416984" cy="306388"/>
            <a:chOff x="4692" y="1389"/>
            <a:chExt cx="197" cy="193"/>
          </a:xfrm>
        </p:grpSpPr>
        <p:sp>
          <p:nvSpPr>
            <p:cNvPr id="1951769" name="Oval 25"/>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0" name="AutoShape 26"/>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grpSp>
        <p:nvGrpSpPr>
          <p:cNvPr id="3" name="Group 27"/>
          <p:cNvGrpSpPr>
            <a:grpSpLocks/>
          </p:cNvGrpSpPr>
          <p:nvPr/>
        </p:nvGrpSpPr>
        <p:grpSpPr bwMode="auto">
          <a:xfrm>
            <a:off x="10428818" y="231775"/>
            <a:ext cx="416983" cy="306388"/>
            <a:chOff x="4692" y="1389"/>
            <a:chExt cx="197" cy="193"/>
          </a:xfrm>
        </p:grpSpPr>
        <p:sp>
          <p:nvSpPr>
            <p:cNvPr id="1951772" name="Oval 28"/>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3" name="AutoShape 29"/>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grpSp>
        <p:nvGrpSpPr>
          <p:cNvPr id="4" name="Group 30"/>
          <p:cNvGrpSpPr>
            <a:grpSpLocks/>
          </p:cNvGrpSpPr>
          <p:nvPr/>
        </p:nvGrpSpPr>
        <p:grpSpPr bwMode="auto">
          <a:xfrm rot="10800000">
            <a:off x="10907185" y="231775"/>
            <a:ext cx="416983" cy="306388"/>
            <a:chOff x="4692" y="1389"/>
            <a:chExt cx="197" cy="193"/>
          </a:xfrm>
        </p:grpSpPr>
        <p:sp>
          <p:nvSpPr>
            <p:cNvPr id="1951775" name="Oval 31"/>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6" name="AutoShape 32"/>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grpSp>
        <p:nvGrpSpPr>
          <p:cNvPr id="5" name="Group 33"/>
          <p:cNvGrpSpPr>
            <a:grpSpLocks/>
          </p:cNvGrpSpPr>
          <p:nvPr/>
        </p:nvGrpSpPr>
        <p:grpSpPr bwMode="auto">
          <a:xfrm>
            <a:off x="11413067" y="231775"/>
            <a:ext cx="416984" cy="306388"/>
            <a:chOff x="4692" y="1389"/>
            <a:chExt cx="197" cy="193"/>
          </a:xfrm>
        </p:grpSpPr>
        <p:sp>
          <p:nvSpPr>
            <p:cNvPr id="1951778" name="Oval 34"/>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sz="1800">
                <a:solidFill>
                  <a:srgbClr val="FFFFFF"/>
                </a:solidFill>
              </a:endParaRPr>
            </a:p>
          </p:txBody>
        </p:sp>
        <p:sp>
          <p:nvSpPr>
            <p:cNvPr id="1951779" name="AutoShape 35"/>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sz="1800">
                <a:solidFill>
                  <a:srgbClr val="FFFFFF"/>
                </a:solidFill>
              </a:endParaRPr>
            </a:p>
          </p:txBody>
        </p:sp>
      </p:grpSp>
    </p:spTree>
    <p:extLst>
      <p:ext uri="{BB962C8B-B14F-4D97-AF65-F5344CB8AC3E}">
        <p14:creationId xmlns:p14="http://schemas.microsoft.com/office/powerpoint/2010/main" val="1222854435"/>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rtl="0" eaLnBrk="1" fontAlgn="base" hangingPunct="1">
        <a:spcBef>
          <a:spcPct val="0"/>
        </a:spcBef>
        <a:spcAft>
          <a:spcPct val="0"/>
        </a:spcAft>
        <a:defRPr sz="2800" b="1">
          <a:solidFill>
            <a:srgbClr val="C00000"/>
          </a:solidFill>
          <a:latin typeface="Calibri" pitchFamily="34" charset="0"/>
          <a:ea typeface="Malgun Gothic" pitchFamily="34" charset="-127"/>
          <a:cs typeface="Calibri" pitchFamily="34" charset="0"/>
        </a:defRPr>
      </a:lvl1pPr>
      <a:lvl2pPr algn="l" rtl="0" eaLnBrk="1" fontAlgn="base" hangingPunct="1">
        <a:spcBef>
          <a:spcPct val="0"/>
        </a:spcBef>
        <a:spcAft>
          <a:spcPct val="0"/>
        </a:spcAft>
        <a:defRPr sz="2800" b="1">
          <a:solidFill>
            <a:schemeClr val="hlink"/>
          </a:solidFill>
          <a:latin typeface="Arial" charset="0"/>
        </a:defRPr>
      </a:lvl2pPr>
      <a:lvl3pPr algn="l" rtl="0" eaLnBrk="1" fontAlgn="base" hangingPunct="1">
        <a:spcBef>
          <a:spcPct val="0"/>
        </a:spcBef>
        <a:spcAft>
          <a:spcPct val="0"/>
        </a:spcAft>
        <a:defRPr sz="2800" b="1">
          <a:solidFill>
            <a:schemeClr val="hlink"/>
          </a:solidFill>
          <a:latin typeface="Arial" charset="0"/>
        </a:defRPr>
      </a:lvl3pPr>
      <a:lvl4pPr algn="l" rtl="0" eaLnBrk="1" fontAlgn="base" hangingPunct="1">
        <a:spcBef>
          <a:spcPct val="0"/>
        </a:spcBef>
        <a:spcAft>
          <a:spcPct val="0"/>
        </a:spcAft>
        <a:defRPr sz="2800" b="1">
          <a:solidFill>
            <a:schemeClr val="hlink"/>
          </a:solidFill>
          <a:latin typeface="Arial" charset="0"/>
        </a:defRPr>
      </a:lvl4pPr>
      <a:lvl5pPr algn="l" rtl="0" eaLnBrk="1" fontAlgn="base" hangingPunct="1">
        <a:spcBef>
          <a:spcPct val="0"/>
        </a:spcBef>
        <a:spcAft>
          <a:spcPct val="0"/>
        </a:spcAft>
        <a:defRPr sz="2800" b="1">
          <a:solidFill>
            <a:schemeClr val="hlink"/>
          </a:solidFill>
          <a:latin typeface="Arial" charset="0"/>
        </a:defRPr>
      </a:lvl5pPr>
      <a:lvl6pPr marL="457200" algn="l" rtl="0" eaLnBrk="1" fontAlgn="base" hangingPunct="1">
        <a:spcBef>
          <a:spcPct val="0"/>
        </a:spcBef>
        <a:spcAft>
          <a:spcPct val="0"/>
        </a:spcAft>
        <a:defRPr sz="2800" b="1">
          <a:solidFill>
            <a:schemeClr val="hlink"/>
          </a:solidFill>
          <a:latin typeface="Arial" charset="0"/>
        </a:defRPr>
      </a:lvl6pPr>
      <a:lvl7pPr marL="914400" algn="l" rtl="0" eaLnBrk="1" fontAlgn="base" hangingPunct="1">
        <a:spcBef>
          <a:spcPct val="0"/>
        </a:spcBef>
        <a:spcAft>
          <a:spcPct val="0"/>
        </a:spcAft>
        <a:defRPr sz="2800" b="1">
          <a:solidFill>
            <a:schemeClr val="hlink"/>
          </a:solidFill>
          <a:latin typeface="Arial" charset="0"/>
        </a:defRPr>
      </a:lvl7pPr>
      <a:lvl8pPr marL="1371600" algn="l" rtl="0" eaLnBrk="1" fontAlgn="base" hangingPunct="1">
        <a:spcBef>
          <a:spcPct val="0"/>
        </a:spcBef>
        <a:spcAft>
          <a:spcPct val="0"/>
        </a:spcAft>
        <a:defRPr sz="2800" b="1">
          <a:solidFill>
            <a:schemeClr val="hlink"/>
          </a:solidFill>
          <a:latin typeface="Arial" charset="0"/>
        </a:defRPr>
      </a:lvl8pPr>
      <a:lvl9pPr marL="1828800" algn="l" rtl="0" eaLnBrk="1" fontAlgn="base" hangingPunct="1">
        <a:spcBef>
          <a:spcPct val="0"/>
        </a:spcBef>
        <a:spcAft>
          <a:spcPct val="0"/>
        </a:spcAft>
        <a:defRPr sz="2800" b="1">
          <a:solidFill>
            <a:schemeClr val="hlink"/>
          </a:solidFill>
          <a:latin typeface="Arial" charset="0"/>
        </a:defRPr>
      </a:lvl9pPr>
    </p:titleStyle>
    <p:bodyStyle>
      <a:lvl1pPr marL="342900" indent="-342900" algn="l" rtl="0" eaLnBrk="1" fontAlgn="base" hangingPunct="1">
        <a:spcBef>
          <a:spcPct val="20000"/>
        </a:spcBef>
        <a:spcAft>
          <a:spcPct val="20000"/>
        </a:spcAft>
        <a:buClr>
          <a:srgbClr val="C00000"/>
        </a:buClr>
        <a:buChar char="•"/>
        <a:defRPr sz="2400" b="1">
          <a:solidFill>
            <a:schemeClr val="bg2">
              <a:lumMod val="85000"/>
              <a:lumOff val="15000"/>
            </a:schemeClr>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18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6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
          <a:schemeClr val="bg2"/>
        </a:buClr>
        <a:buChar char="–"/>
        <a:defRPr sz="1600">
          <a:solidFill>
            <a:schemeClr val="bg2"/>
          </a:solidFill>
          <a:latin typeface="+mn-lt"/>
        </a:defRPr>
      </a:lvl4pPr>
      <a:lvl5pPr marL="2057400" indent="-228600" algn="l" rtl="0" eaLnBrk="1" fontAlgn="base" hangingPunct="1">
        <a:spcBef>
          <a:spcPct val="20000"/>
        </a:spcBef>
        <a:spcAft>
          <a:spcPct val="20000"/>
        </a:spcAft>
        <a:buClr>
          <a:schemeClr val="bg2"/>
        </a:buClr>
        <a:buChar char="•"/>
        <a:defRPr sz="1200">
          <a:solidFill>
            <a:schemeClr val="bg2"/>
          </a:solidFill>
          <a:latin typeface="+mn-lt"/>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1.png"/><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33.tiff"/><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jpeg"/><Relationship Id="rId1" Type="http://schemas.openxmlformats.org/officeDocument/2006/relationships/slideLayout" Target="../slideLayouts/slideLayout26.xml"/><Relationship Id="rId2" Type="http://schemas.openxmlformats.org/officeDocument/2006/relationships/image" Target="../media/image34.jpeg"/><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pn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4.jpeg"/><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9" Type="http://schemas.openxmlformats.org/officeDocument/2006/relationships/image" Target="../media/image17.jpeg"/><Relationship Id="rId20" Type="http://schemas.openxmlformats.org/officeDocument/2006/relationships/image" Target="../media/image28.png"/><Relationship Id="rId21" Type="http://schemas.openxmlformats.org/officeDocument/2006/relationships/hyperlink" Target="https://www.force11.org/group/resource-identification-initiative" TargetMode="External"/><Relationship Id="rId22" Type="http://schemas.openxmlformats.org/officeDocument/2006/relationships/image" Target="../media/image29.png"/><Relationship Id="rId23" Type="http://schemas.openxmlformats.org/officeDocument/2006/relationships/image" Target="../media/image4.jpeg"/><Relationship Id="rId10" Type="http://schemas.openxmlformats.org/officeDocument/2006/relationships/image" Target="../media/image18.jpeg"/><Relationship Id="rId11" Type="http://schemas.openxmlformats.org/officeDocument/2006/relationships/image" Target="../media/image19.png"/><Relationship Id="rId12" Type="http://schemas.openxmlformats.org/officeDocument/2006/relationships/image" Target="../media/image20.jpe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gif"/><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jpeg"/><Relationship Id="rId1" Type="http://schemas.openxmlformats.org/officeDocument/2006/relationships/slideLayout" Target="../slideLayouts/slideLayout19.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hyperlink" Target="https://orcid.org/content/organization-identifier-working-group" TargetMode="External"/><Relationship Id="rId8"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0.png"/><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Chemistry Research Data Interest Group</a:t>
            </a:r>
          </a:p>
        </p:txBody>
      </p:sp>
      <p:sp>
        <p:nvSpPr>
          <p:cNvPr id="4" name="Subtitle 3"/>
          <p:cNvSpPr>
            <a:spLocks noGrp="1"/>
          </p:cNvSpPr>
          <p:nvPr>
            <p:ph type="subTitle" idx="1"/>
          </p:nvPr>
        </p:nvSpPr>
        <p:spPr>
          <a:xfrm>
            <a:off x="1100051" y="4455620"/>
            <a:ext cx="10058400" cy="1692931"/>
          </a:xfrm>
        </p:spPr>
        <p:txBody>
          <a:bodyPr>
            <a:normAutofit lnSpcReduction="10000"/>
          </a:bodyPr>
          <a:lstStyle/>
          <a:p>
            <a:pPr marL="125413"/>
            <a:r>
              <a:rPr lang="en-US" dirty="0"/>
              <a:t>WG/IG chairs Meeting, NIST, 11 Jan 2018</a:t>
            </a:r>
          </a:p>
          <a:p>
            <a:pPr marL="125413"/>
            <a:r>
              <a:rPr lang="en-US" dirty="0"/>
              <a:t>David Martinsen</a:t>
            </a:r>
          </a:p>
          <a:p>
            <a:pPr marL="125413"/>
            <a:endParaRPr lang="en-US" sz="1200" dirty="0"/>
          </a:p>
          <a:p>
            <a:pPr marL="125413"/>
            <a:r>
              <a:rPr lang="en-US" sz="1200" dirty="0"/>
              <a:t>Disclaimer: These views are mine, and not necessarily those of my Co-Chairs: Ian Bruno, Stuart Chalk, Richard Kidd, Leah McEwen </a:t>
            </a:r>
          </a:p>
        </p:txBody>
      </p:sp>
      <p:pic>
        <p:nvPicPr>
          <p:cNvPr id="2" name="Picture 1"/>
          <p:cNvPicPr>
            <a:picLocks noChangeAspect="1"/>
          </p:cNvPicPr>
          <p:nvPr/>
        </p:nvPicPr>
        <p:blipFill>
          <a:blip r:embed="rId3"/>
          <a:stretch>
            <a:fillRect/>
          </a:stretch>
        </p:blipFill>
        <p:spPr>
          <a:xfrm>
            <a:off x="9004731" y="276710"/>
            <a:ext cx="2768600" cy="1562100"/>
          </a:xfrm>
          <a:prstGeom prst="rect">
            <a:avLst/>
          </a:prstGeom>
        </p:spPr>
      </p:pic>
      <p:sp>
        <p:nvSpPr>
          <p:cNvPr id="11" name="Footer Placeholder 2"/>
          <p:cNvSpPr txBox="1">
            <a:spLocks/>
          </p:cNvSpPr>
          <p:nvPr/>
        </p:nvSpPr>
        <p:spPr>
          <a:xfrm>
            <a:off x="4069080" y="644055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Chemistry Research Data Interest Group (</a:t>
            </a:r>
            <a:r>
              <a:rPr lang="en-US" dirty="0" err="1">
                <a:solidFill>
                  <a:schemeClr val="bg1"/>
                </a:solidFill>
              </a:rPr>
              <a:t>bit.ly</a:t>
            </a:r>
            <a:r>
              <a:rPr lang="en-US" dirty="0">
                <a:solidFill>
                  <a:schemeClr val="bg1"/>
                </a:solidFill>
              </a:rPr>
              <a:t>/</a:t>
            </a:r>
            <a:r>
              <a:rPr lang="en-US" dirty="0" err="1">
                <a:solidFill>
                  <a:schemeClr val="bg1"/>
                </a:solidFill>
              </a:rPr>
              <a:t>digchem</a:t>
            </a:r>
            <a:r>
              <a:rPr lang="en-US" dirty="0">
                <a:solidFill>
                  <a:schemeClr val="bg1"/>
                </a:solidFill>
              </a:rPr>
              <a:t>) </a:t>
            </a:r>
          </a:p>
        </p:txBody>
      </p:sp>
    </p:spTree>
    <p:extLst>
      <p:ext uri="{BB962C8B-B14F-4D97-AF65-F5344CB8AC3E}">
        <p14:creationId xmlns:p14="http://schemas.microsoft.com/office/powerpoint/2010/main" val="100365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2622" y="403433"/>
            <a:ext cx="12192000" cy="6454567"/>
          </a:xfrm>
          <a:prstGeom prst="rect">
            <a:avLst/>
          </a:prstGeom>
        </p:spPr>
      </p:pic>
      <p:pic>
        <p:nvPicPr>
          <p:cNvPr id="6" name="Picture 5"/>
          <p:cNvPicPr>
            <a:picLocks noChangeAspect="1"/>
          </p:cNvPicPr>
          <p:nvPr/>
        </p:nvPicPr>
        <p:blipFill>
          <a:blip r:embed="rId4"/>
          <a:stretch>
            <a:fillRect/>
          </a:stretch>
        </p:blipFill>
        <p:spPr>
          <a:xfrm>
            <a:off x="1608083" y="1328191"/>
            <a:ext cx="10392103" cy="5529809"/>
          </a:xfrm>
          <a:prstGeom prst="rect">
            <a:avLst/>
          </a:prstGeom>
          <a:ln>
            <a:solidFill>
              <a:schemeClr val="tx1"/>
            </a:solidFill>
          </a:ln>
        </p:spPr>
      </p:pic>
      <p:sp>
        <p:nvSpPr>
          <p:cNvPr id="7" name="Content Placeholder 1"/>
          <p:cNvSpPr>
            <a:spLocks noGrp="1"/>
          </p:cNvSpPr>
          <p:nvPr>
            <p:ph sz="quarter" idx="10"/>
          </p:nvPr>
        </p:nvSpPr>
        <p:spPr>
          <a:xfrm>
            <a:off x="5328754" y="1340069"/>
            <a:ext cx="6955220" cy="576310"/>
          </a:xfrm>
          <a:effectLst>
            <a:outerShdw blurRad="50800" dist="50800" dir="5400000" algn="ctr" rotWithShape="0">
              <a:srgbClr val="000000"/>
            </a:outerShdw>
          </a:effectLst>
        </p:spPr>
        <p:txBody>
          <a:bodyPr>
            <a:normAutofit fontScale="92500" lnSpcReduction="20000"/>
          </a:bodyPr>
          <a:lstStyle/>
          <a:p>
            <a:pPr marL="342900" indent="-342900">
              <a:buFont typeface="Arial" charset="0"/>
              <a:buChar char="•"/>
            </a:pPr>
            <a:r>
              <a:rPr lang="en-US" sz="2400" b="1" dirty="0"/>
              <a:t>Creation of </a:t>
            </a:r>
            <a:r>
              <a:rPr lang="en-US" sz="2400" b="1" dirty="0" err="1"/>
              <a:t>DIGChem</a:t>
            </a:r>
            <a:r>
              <a:rPr lang="en-US" sz="2400" b="1" dirty="0"/>
              <a:t> website, ready for launch: https://</a:t>
            </a:r>
            <a:r>
              <a:rPr lang="en-US" sz="2400" b="1" dirty="0" err="1"/>
              <a:t>sites.google.com</a:t>
            </a:r>
            <a:r>
              <a:rPr lang="en-US" sz="2400" b="1" dirty="0"/>
              <a:t>/view/</a:t>
            </a:r>
            <a:r>
              <a:rPr lang="en-US" sz="2400" b="1" dirty="0" err="1"/>
              <a:t>digchem</a:t>
            </a:r>
            <a:endParaRPr lang="en-US" sz="2400" b="1" dirty="0"/>
          </a:p>
        </p:txBody>
      </p:sp>
      <p:sp>
        <p:nvSpPr>
          <p:cNvPr id="8" name="Title 2"/>
          <p:cNvSpPr txBox="1">
            <a:spLocks/>
          </p:cNvSpPr>
          <p:nvPr/>
        </p:nvSpPr>
        <p:spPr>
          <a:xfrm>
            <a:off x="522890" y="397494"/>
            <a:ext cx="10717924" cy="936636"/>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What is the plan for completion/progress for the coming 6-12 months?</a:t>
            </a:r>
          </a:p>
        </p:txBody>
      </p:sp>
    </p:spTree>
    <p:extLst>
      <p:ext uri="{BB962C8B-B14F-4D97-AF65-F5344CB8AC3E}">
        <p14:creationId xmlns:p14="http://schemas.microsoft.com/office/powerpoint/2010/main" val="214340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81000" y="403433"/>
            <a:ext cx="10717924" cy="936636"/>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What is the plan for completion/progress for the coming 6-12 months?</a:t>
            </a:r>
          </a:p>
        </p:txBody>
      </p:sp>
      <p:sp>
        <p:nvSpPr>
          <p:cNvPr id="2" name="Content Placeholder 1"/>
          <p:cNvSpPr>
            <a:spLocks noGrp="1"/>
          </p:cNvSpPr>
          <p:nvPr>
            <p:ph sz="quarter" idx="10"/>
          </p:nvPr>
        </p:nvSpPr>
        <p:spPr>
          <a:xfrm>
            <a:off x="551794" y="1724354"/>
            <a:ext cx="11303876" cy="4644915"/>
          </a:xfrm>
        </p:spPr>
        <p:txBody>
          <a:bodyPr>
            <a:noAutofit/>
          </a:bodyPr>
          <a:lstStyle/>
          <a:p>
            <a:pPr marL="342900" indent="-342900">
              <a:buFont typeface="Arial" charset="0"/>
              <a:buChar char="•"/>
            </a:pPr>
            <a:r>
              <a:rPr lang="en-US" sz="2400" b="1" dirty="0"/>
              <a:t>Symposia and Open Meetings at ACS National Meetings</a:t>
            </a:r>
          </a:p>
          <a:p>
            <a:pPr marL="342900" indent="-342900">
              <a:buFont typeface="Arial" charset="0"/>
              <a:buChar char="•"/>
            </a:pPr>
            <a:r>
              <a:rPr lang="en-US" sz="2400" b="1" dirty="0"/>
              <a:t>Presence at RDA/Berlin</a:t>
            </a:r>
          </a:p>
          <a:p>
            <a:pPr marL="342900" indent="-342900">
              <a:buFont typeface="Arial" charset="0"/>
              <a:buChar char="•"/>
            </a:pPr>
            <a:r>
              <a:rPr lang="en-US" sz="2400" b="1" dirty="0"/>
              <a:t>Cheminformatics Workshop in Amsterdam, July 16-17, 2018, cosponsored with CODATA, focus on GO FAIR, interoperability across disciplines, standards for spectral data</a:t>
            </a:r>
          </a:p>
          <a:p>
            <a:pPr marL="342900" indent="-342900">
              <a:buFont typeface="Arial" charset="0"/>
              <a:buChar char="•"/>
            </a:pPr>
            <a:r>
              <a:rPr lang="en-US" sz="2400" b="1" i="0" dirty="0">
                <a:solidFill>
                  <a:srgbClr val="3F3F3F"/>
                </a:solidFill>
                <a:effectLst/>
              </a:rPr>
              <a:t>SciDataCon/Botswana, planning underway for an Inter-Union Workshop, Symposium: “Data Interoperability in in chemistry, biology, and crystallography”</a:t>
            </a:r>
            <a:endParaRPr lang="en-US" sz="2400" b="1" dirty="0"/>
          </a:p>
          <a:p>
            <a:pPr marL="342900" indent="-342900">
              <a:buFont typeface="Arial" charset="0"/>
              <a:buChar char="•"/>
            </a:pPr>
            <a:endParaRPr lang="en-US" b="1" dirty="0"/>
          </a:p>
        </p:txBody>
      </p:sp>
    </p:spTree>
    <p:extLst>
      <p:ext uri="{BB962C8B-B14F-4D97-AF65-F5344CB8AC3E}">
        <p14:creationId xmlns:p14="http://schemas.microsoft.com/office/powerpoint/2010/main" val="101546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81000" y="403433"/>
            <a:ext cx="10717924" cy="936636"/>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What is the plan for completion/progress for the coming 6-12 months, </a:t>
            </a:r>
            <a:r>
              <a:rPr lang="en-US" sz="3600" b="1">
                <a:solidFill>
                  <a:srgbClr val="FF0000"/>
                </a:solidFill>
              </a:rPr>
              <a:t>and beyond?</a:t>
            </a:r>
            <a:endParaRPr lang="en-US" sz="3600" b="1" dirty="0">
              <a:solidFill>
                <a:srgbClr val="FF0000"/>
              </a:solidFill>
            </a:endParaRPr>
          </a:p>
        </p:txBody>
      </p:sp>
      <p:sp>
        <p:nvSpPr>
          <p:cNvPr id="2" name="Content Placeholder 1"/>
          <p:cNvSpPr>
            <a:spLocks noGrp="1"/>
          </p:cNvSpPr>
          <p:nvPr>
            <p:ph sz="quarter" idx="10"/>
          </p:nvPr>
        </p:nvSpPr>
        <p:spPr>
          <a:xfrm>
            <a:off x="4430888" y="1724354"/>
            <a:ext cx="3625291" cy="4644915"/>
          </a:xfrm>
        </p:spPr>
        <p:txBody>
          <a:bodyPr>
            <a:noAutofit/>
          </a:bodyPr>
          <a:lstStyle/>
          <a:p>
            <a:r>
              <a:rPr lang="en-US" b="1" dirty="0"/>
              <a:t>On 28 July 1919, the International Union of Pure and Applied Chemistry was formally registered, setting in place the foundation of the organization that we serve today. In 2019, IUPAC will celebrate 100 years.</a:t>
            </a:r>
          </a:p>
          <a:p>
            <a:endParaRPr lang="en-US" b="1" dirty="0"/>
          </a:p>
          <a:p>
            <a:pPr algn="r"/>
            <a:r>
              <a:rPr lang="en-US" b="1" dirty="0"/>
              <a:t>The International Year of the Periodic Table of Chemical Elements in 2019 will coincide with the 150th anniversary of the discovery of the Periodic System by Dmitry Mendeleev in 1869</a:t>
            </a:r>
          </a:p>
        </p:txBody>
      </p:sp>
      <p:pic>
        <p:nvPicPr>
          <p:cNvPr id="5" name="Picture 4"/>
          <p:cNvPicPr>
            <a:picLocks noChangeAspect="1"/>
          </p:cNvPicPr>
          <p:nvPr/>
        </p:nvPicPr>
        <p:blipFill>
          <a:blip r:embed="rId3"/>
          <a:stretch>
            <a:fillRect/>
          </a:stretch>
        </p:blipFill>
        <p:spPr>
          <a:xfrm>
            <a:off x="8250620" y="3819854"/>
            <a:ext cx="3810000" cy="2438400"/>
          </a:xfrm>
          <a:prstGeom prst="rect">
            <a:avLst/>
          </a:prstGeom>
        </p:spPr>
      </p:pic>
      <p:pic>
        <p:nvPicPr>
          <p:cNvPr id="9" name="Picture 8"/>
          <p:cNvPicPr>
            <a:picLocks noChangeAspect="1"/>
          </p:cNvPicPr>
          <p:nvPr/>
        </p:nvPicPr>
        <p:blipFill>
          <a:blip r:embed="rId4"/>
          <a:stretch>
            <a:fillRect/>
          </a:stretch>
        </p:blipFill>
        <p:spPr>
          <a:xfrm>
            <a:off x="258282" y="1724354"/>
            <a:ext cx="3810000" cy="3314700"/>
          </a:xfrm>
          <a:prstGeom prst="rect">
            <a:avLst/>
          </a:prstGeom>
        </p:spPr>
      </p:pic>
    </p:spTree>
    <p:extLst>
      <p:ext uri="{BB962C8B-B14F-4D97-AF65-F5344CB8AC3E}">
        <p14:creationId xmlns:p14="http://schemas.microsoft.com/office/powerpoint/2010/main" val="195001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81000" y="403433"/>
            <a:ext cx="10717924" cy="936636"/>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Is your work related to/coordinated with other WG/IGs?</a:t>
            </a:r>
          </a:p>
        </p:txBody>
      </p:sp>
      <p:sp>
        <p:nvSpPr>
          <p:cNvPr id="2" name="Content Placeholder 1"/>
          <p:cNvSpPr>
            <a:spLocks noGrp="1"/>
          </p:cNvSpPr>
          <p:nvPr>
            <p:ph sz="quarter" idx="10"/>
          </p:nvPr>
        </p:nvSpPr>
        <p:spPr>
          <a:xfrm>
            <a:off x="551794" y="1724354"/>
            <a:ext cx="11303876" cy="4644915"/>
          </a:xfrm>
        </p:spPr>
        <p:txBody>
          <a:bodyPr numCol="2">
            <a:noAutofit/>
          </a:bodyPr>
          <a:lstStyle/>
          <a:p>
            <a:pPr marL="342900" indent="-342900">
              <a:buFont typeface="Arial" charset="0"/>
              <a:buChar char="•"/>
            </a:pPr>
            <a:r>
              <a:rPr lang="en-US" b="1" dirty="0"/>
              <a:t>Agriculture</a:t>
            </a:r>
          </a:p>
          <a:p>
            <a:pPr marL="342900" indent="-342900">
              <a:buFont typeface="Arial" charset="0"/>
              <a:buChar char="•"/>
            </a:pPr>
            <a:r>
              <a:rPr lang="en-US" b="1" dirty="0" err="1"/>
              <a:t>BioSharing</a:t>
            </a:r>
            <a:r>
              <a:rPr lang="en-US" b="1" dirty="0"/>
              <a:t>/</a:t>
            </a:r>
            <a:r>
              <a:rPr lang="en-US" b="1" dirty="0" err="1"/>
              <a:t>FAIRSharing</a:t>
            </a:r>
            <a:endParaRPr lang="en-US" b="1" dirty="0"/>
          </a:p>
          <a:p>
            <a:pPr marL="342900" indent="-342900">
              <a:buFont typeface="Arial" charset="0"/>
              <a:buChar char="•"/>
            </a:pPr>
            <a:r>
              <a:rPr lang="en-US" b="1" dirty="0"/>
              <a:t>Data Citation</a:t>
            </a:r>
          </a:p>
          <a:p>
            <a:pPr marL="342900" indent="-342900">
              <a:buFont typeface="Arial" charset="0"/>
              <a:buChar char="•"/>
            </a:pPr>
            <a:r>
              <a:rPr lang="en-US" b="1" dirty="0"/>
              <a:t>Data Usage Metrics</a:t>
            </a:r>
          </a:p>
          <a:p>
            <a:pPr marL="342900" indent="-342900">
              <a:buFont typeface="Arial" charset="0"/>
              <a:buChar char="•"/>
            </a:pPr>
            <a:r>
              <a:rPr lang="en-US" b="1" dirty="0"/>
              <a:t>Persistent Identifiers of Instruments</a:t>
            </a:r>
          </a:p>
          <a:p>
            <a:pPr marL="342900" indent="-342900">
              <a:buFont typeface="Arial" charset="0"/>
              <a:buChar char="•"/>
            </a:pPr>
            <a:r>
              <a:rPr lang="en-US" b="1" dirty="0"/>
              <a:t>Data Publishing Workflows</a:t>
            </a:r>
          </a:p>
          <a:p>
            <a:pPr marL="342900" indent="-342900">
              <a:buFont typeface="Arial" charset="0"/>
              <a:buChar char="•"/>
            </a:pPr>
            <a:r>
              <a:rPr lang="en-US" b="1" dirty="0"/>
              <a:t>Publishing Data</a:t>
            </a:r>
          </a:p>
          <a:p>
            <a:pPr marL="342900" indent="-342900">
              <a:buFont typeface="Arial" charset="0"/>
              <a:buChar char="•"/>
            </a:pPr>
            <a:r>
              <a:rPr lang="en-US" b="1" dirty="0" err="1"/>
              <a:t>Scholix</a:t>
            </a:r>
            <a:endParaRPr lang="en-US" b="1" dirty="0"/>
          </a:p>
          <a:p>
            <a:pPr marL="342900" indent="-342900">
              <a:buFont typeface="Arial" charset="0"/>
              <a:buChar char="•"/>
            </a:pPr>
            <a:r>
              <a:rPr lang="en-US" b="1" dirty="0"/>
              <a:t>ELIXIR</a:t>
            </a:r>
          </a:p>
          <a:p>
            <a:pPr marL="342900" indent="-342900">
              <a:buFont typeface="Arial" charset="0"/>
              <a:buChar char="•"/>
            </a:pPr>
            <a:r>
              <a:rPr lang="en-US" b="1" dirty="0"/>
              <a:t>Long Tail of Research Data</a:t>
            </a:r>
          </a:p>
          <a:p>
            <a:pPr marL="342900" indent="-342900">
              <a:buFont typeface="Arial" charset="0"/>
              <a:buChar char="•"/>
            </a:pPr>
            <a:r>
              <a:rPr lang="en-US" b="1" dirty="0"/>
              <a:t>Materials</a:t>
            </a:r>
          </a:p>
          <a:p>
            <a:pPr marL="342900" indent="-342900">
              <a:buFont typeface="Arial" charset="0"/>
              <a:buChar char="•"/>
            </a:pPr>
            <a:r>
              <a:rPr lang="en-US" b="1" dirty="0"/>
              <a:t>Photon and Neutron</a:t>
            </a:r>
          </a:p>
          <a:p>
            <a:pPr marL="342900" indent="-342900">
              <a:buFont typeface="Arial" charset="0"/>
              <a:buChar char="•"/>
            </a:pPr>
            <a:r>
              <a:rPr lang="en-US" b="1" dirty="0"/>
              <a:t>Structural Biology</a:t>
            </a:r>
          </a:p>
          <a:p>
            <a:pPr marL="342900" indent="-342900">
              <a:buFont typeface="Arial" charset="0"/>
              <a:buChar char="•"/>
            </a:pPr>
            <a:r>
              <a:rPr lang="en-US" b="1" dirty="0"/>
              <a:t>Weather/Climate/Air Quality</a:t>
            </a:r>
          </a:p>
          <a:p>
            <a:pPr marL="342900" indent="-342900">
              <a:buFont typeface="Arial" charset="0"/>
              <a:buChar char="•"/>
            </a:pPr>
            <a:r>
              <a:rPr lang="en-US" b="1" dirty="0"/>
              <a:t>And more</a:t>
            </a:r>
            <a:r>
              <a:rPr lang="mr-IN" b="1" dirty="0"/>
              <a:t>…</a:t>
            </a:r>
            <a:r>
              <a:rPr lang="en-US" b="1" dirty="0"/>
              <a:t> </a:t>
            </a:r>
          </a:p>
        </p:txBody>
      </p:sp>
    </p:spTree>
    <p:extLst>
      <p:ext uri="{BB962C8B-B14F-4D97-AF65-F5344CB8AC3E}">
        <p14:creationId xmlns:p14="http://schemas.microsoft.com/office/powerpoint/2010/main" val="18645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3838DDD4-E431-493F-BDBB-C9A2F6B840B4}"/>
              </a:ext>
            </a:extLst>
          </p:cNvPr>
          <p:cNvGrpSpPr/>
          <p:nvPr/>
        </p:nvGrpSpPr>
        <p:grpSpPr>
          <a:xfrm>
            <a:off x="2154878" y="625663"/>
            <a:ext cx="8281116" cy="1624229"/>
            <a:chOff x="637504" y="1532587"/>
            <a:chExt cx="8281116" cy="1624229"/>
          </a:xfrm>
        </p:grpSpPr>
        <p:sp>
          <p:nvSpPr>
            <p:cNvPr id="6" name="TextBox 5">
              <a:extLst>
                <a:ext uri="{FF2B5EF4-FFF2-40B4-BE49-F238E27FC236}">
                  <a16:creationId xmlns:a16="http://schemas.microsoft.com/office/drawing/2014/main" xmlns="" id="{01A951ED-DCC1-4F2C-911A-2C6D7D9133B9}"/>
                </a:ext>
              </a:extLst>
            </p:cNvPr>
            <p:cNvSpPr txBox="1"/>
            <p:nvPr/>
          </p:nvSpPr>
          <p:spPr>
            <a:xfrm>
              <a:off x="637504" y="1532587"/>
              <a:ext cx="8281116" cy="442674"/>
            </a:xfrm>
            <a:prstGeom prst="roundRect">
              <a:avLst/>
            </a:prstGeom>
            <a:solidFill>
              <a:srgbClr val="FF9900"/>
            </a:solidFill>
          </p:spPr>
          <p:txBody>
            <a:bodyPr wrap="square" rtlCol="0">
              <a:spAutoFit/>
            </a:bodyPr>
            <a:lstStyle/>
            <a:p>
              <a:pPr algn="ctr"/>
              <a:r>
                <a:rPr lang="en-GB" sz="2000" b="1" dirty="0">
                  <a:solidFill>
                    <a:srgbClr val="000000"/>
                  </a:solidFill>
                  <a:latin typeface="Calibri" panose="020F0502020204030204" pitchFamily="34" charset="0"/>
                  <a:cs typeface="Calibri" panose="020F0502020204030204" pitchFamily="34" charset="0"/>
                </a:rPr>
                <a:t>Global data initiatives provide high level guiding principles and motivation</a:t>
              </a:r>
            </a:p>
          </p:txBody>
        </p:sp>
        <p:pic>
          <p:nvPicPr>
            <p:cNvPr id="8" name="Picture 7">
              <a:extLst>
                <a:ext uri="{FF2B5EF4-FFF2-40B4-BE49-F238E27FC236}">
                  <a16:creationId xmlns:a16="http://schemas.microsoft.com/office/drawing/2014/main" xmlns="" id="{A437B4AD-0910-4765-A917-66026C8AB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0766" y="2160431"/>
              <a:ext cx="1412645" cy="923126"/>
            </a:xfrm>
            <a:prstGeom prst="rect">
              <a:avLst/>
            </a:prstGeom>
          </p:spPr>
        </p:pic>
        <p:pic>
          <p:nvPicPr>
            <p:cNvPr id="9" name="Picture 2" descr="Image result for force11 logo">
              <a:extLst>
                <a:ext uri="{FF2B5EF4-FFF2-40B4-BE49-F238E27FC236}">
                  <a16:creationId xmlns:a16="http://schemas.microsoft.com/office/drawing/2014/main" xmlns="" id="{B8655BB8-D7D7-44EC-A4E3-A4DD418077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353" t="27959" r="2084" b="23413"/>
            <a:stretch/>
          </p:blipFill>
          <p:spPr bwMode="auto">
            <a:xfrm>
              <a:off x="3340895" y="2327923"/>
              <a:ext cx="2201521" cy="58814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codata logo">
              <a:extLst>
                <a:ext uri="{FF2B5EF4-FFF2-40B4-BE49-F238E27FC236}">
                  <a16:creationId xmlns:a16="http://schemas.microsoft.com/office/drawing/2014/main" xmlns="" id="{15514BCF-2BD9-4BFC-A806-F070ED6E43B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90951" y="2160431"/>
              <a:ext cx="1289765" cy="9963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xmlns="" id="{C0BA48B0-A741-48C3-88EB-20E96462FDDE}"/>
              </a:ext>
            </a:extLst>
          </p:cNvPr>
          <p:cNvGrpSpPr/>
          <p:nvPr/>
        </p:nvGrpSpPr>
        <p:grpSpPr>
          <a:xfrm>
            <a:off x="2154878" y="2529295"/>
            <a:ext cx="8281116" cy="1338859"/>
            <a:chOff x="648827" y="3345985"/>
            <a:chExt cx="8281116" cy="1338859"/>
          </a:xfrm>
        </p:grpSpPr>
        <p:sp>
          <p:nvSpPr>
            <p:cNvPr id="11" name="TextBox 10">
              <a:extLst>
                <a:ext uri="{FF2B5EF4-FFF2-40B4-BE49-F238E27FC236}">
                  <a16:creationId xmlns:a16="http://schemas.microsoft.com/office/drawing/2014/main" xmlns="" id="{2DA980B8-38BA-45C1-827B-14ABF8D20620}"/>
                </a:ext>
              </a:extLst>
            </p:cNvPr>
            <p:cNvSpPr txBox="1"/>
            <p:nvPr/>
          </p:nvSpPr>
          <p:spPr>
            <a:xfrm>
              <a:off x="648827" y="3345985"/>
              <a:ext cx="8281116" cy="442674"/>
            </a:xfrm>
            <a:prstGeom prst="roundRect">
              <a:avLst/>
            </a:prstGeom>
            <a:solidFill>
              <a:srgbClr val="FF9900"/>
            </a:solidFill>
          </p:spPr>
          <p:txBody>
            <a:bodyPr wrap="square" rtlCol="0">
              <a:spAutoFit/>
            </a:bodyPr>
            <a:lstStyle/>
            <a:p>
              <a:pPr algn="ctr"/>
              <a:r>
                <a:rPr lang="en-GB" sz="2000" b="1" dirty="0">
                  <a:solidFill>
                    <a:srgbClr val="000000"/>
                  </a:solidFill>
                  <a:latin typeface="Calibri" panose="020F0502020204030204" pitchFamily="34" charset="0"/>
                  <a:cs typeface="Calibri" panose="020F0502020204030204" pitchFamily="34" charset="0"/>
                </a:rPr>
                <a:t>Chemistry community initiatives provide domain-specific implementations  </a:t>
              </a:r>
            </a:p>
          </p:txBody>
        </p:sp>
        <p:pic>
          <p:nvPicPr>
            <p:cNvPr id="12" name="Picture 4" descr="Image result for inchi trust">
              <a:extLst>
                <a:ext uri="{FF2B5EF4-FFF2-40B4-BE49-F238E27FC236}">
                  <a16:creationId xmlns:a16="http://schemas.microsoft.com/office/drawing/2014/main" xmlns="" id="{308911BB-29B8-46C1-9D76-BD350BFEDB3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11042" y="4009950"/>
              <a:ext cx="1189463" cy="638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iupac">
              <a:extLst>
                <a:ext uri="{FF2B5EF4-FFF2-40B4-BE49-F238E27FC236}">
                  <a16:creationId xmlns:a16="http://schemas.microsoft.com/office/drawing/2014/main" xmlns="" id="{99461403-A4F8-4254-8C4A-A8AE0BCD8E0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330761" y="4146054"/>
              <a:ext cx="1695976" cy="3662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beilstein institut">
              <a:extLst>
                <a:ext uri="{FF2B5EF4-FFF2-40B4-BE49-F238E27FC236}">
                  <a16:creationId xmlns:a16="http://schemas.microsoft.com/office/drawing/2014/main" xmlns="" id="{F3375833-C4C8-4D2A-8565-5CB39138D48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56993" y="4144352"/>
              <a:ext cx="1745124" cy="3679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sa trust logo">
              <a:extLst>
                <a:ext uri="{FF2B5EF4-FFF2-40B4-BE49-F238E27FC236}">
                  <a16:creationId xmlns:a16="http://schemas.microsoft.com/office/drawing/2014/main" xmlns="" id="{C4698D87-108D-4D40-B5A3-C44D9C9EA81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75689" y="4009950"/>
              <a:ext cx="505321" cy="5817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Image result for rsc  chemistry">
              <a:extLst>
                <a:ext uri="{FF2B5EF4-FFF2-40B4-BE49-F238E27FC236}">
                  <a16:creationId xmlns:a16="http://schemas.microsoft.com/office/drawing/2014/main" xmlns="" id="{165F5C48-D994-4602-8827-2649F9F26AB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8827" y="4025433"/>
              <a:ext cx="991594" cy="6594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nfo.waynesburg.edu/Portals/153658/images/12-14ACS%20logo.jpg">
              <a:extLst>
                <a:ext uri="{FF2B5EF4-FFF2-40B4-BE49-F238E27FC236}">
                  <a16:creationId xmlns:a16="http://schemas.microsoft.com/office/drawing/2014/main" xmlns="" id="{49268117-250C-4045-827E-CEC3142335A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17098" y="3977828"/>
              <a:ext cx="680568" cy="64427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xmlns="" id="{7B7EF248-C1EC-466D-9C41-A4570B8C9784}"/>
              </a:ext>
            </a:extLst>
          </p:cNvPr>
          <p:cNvSpPr/>
          <p:nvPr/>
        </p:nvSpPr>
        <p:spPr>
          <a:xfrm>
            <a:off x="1524000" y="4304451"/>
            <a:ext cx="9144000" cy="1692771"/>
          </a:xfrm>
          <a:prstGeom prst="rect">
            <a:avLst/>
          </a:prstGeom>
          <a:solidFill>
            <a:schemeClr val="bg1"/>
          </a:solidFill>
        </p:spPr>
        <p:txBody>
          <a:bodyPr wrap="square">
            <a:spAutoFit/>
          </a:bodyPr>
          <a:lstStyle/>
          <a:p>
            <a:pPr algn="ctr"/>
            <a:r>
              <a:rPr lang="en-GB" sz="2400" b="1" kern="0" dirty="0">
                <a:solidFill>
                  <a:srgbClr val="C00000"/>
                </a:solidFill>
                <a:latin typeface="Calibri" pitchFamily="34" charset="0"/>
                <a:ea typeface="Malgun Gothic" pitchFamily="34" charset="-127"/>
                <a:cs typeface="Calibri" pitchFamily="34" charset="0"/>
              </a:rPr>
              <a:t>Many of these initiatives rely on volunteer effort</a:t>
            </a:r>
          </a:p>
          <a:p>
            <a:pPr algn="ctr"/>
            <a:endParaRPr lang="en-GB" sz="2000" b="1" kern="0" dirty="0">
              <a:solidFill>
                <a:srgbClr val="000000">
                  <a:lumMod val="65000"/>
                  <a:lumOff val="35000"/>
                </a:srgbClr>
              </a:solidFill>
              <a:latin typeface="Calibri" pitchFamily="34" charset="0"/>
              <a:ea typeface="Malgun Gothic" pitchFamily="34" charset="-127"/>
              <a:cs typeface="Calibri" pitchFamily="34" charset="0"/>
            </a:endParaRPr>
          </a:p>
          <a:p>
            <a:pPr algn="ctr"/>
            <a:endParaRPr lang="en-GB" sz="2000" b="1" kern="0" dirty="0">
              <a:solidFill>
                <a:srgbClr val="000000">
                  <a:lumMod val="65000"/>
                  <a:lumOff val="35000"/>
                </a:srgbClr>
              </a:solidFill>
              <a:latin typeface="Calibri" pitchFamily="34" charset="0"/>
              <a:ea typeface="Malgun Gothic" pitchFamily="34" charset="-127"/>
              <a:cs typeface="Calibri" pitchFamily="34" charset="0"/>
            </a:endParaRPr>
          </a:p>
          <a:p>
            <a:pPr algn="ctr"/>
            <a:endParaRPr lang="en-GB" sz="2000" b="1" kern="0" dirty="0">
              <a:solidFill>
                <a:srgbClr val="000000">
                  <a:lumMod val="65000"/>
                  <a:lumOff val="35000"/>
                </a:srgbClr>
              </a:solidFill>
              <a:latin typeface="Calibri" pitchFamily="34" charset="0"/>
              <a:ea typeface="Malgun Gothic" pitchFamily="34" charset="-127"/>
              <a:cs typeface="Calibri" pitchFamily="34" charset="0"/>
            </a:endParaRPr>
          </a:p>
          <a:p>
            <a:pPr algn="ctr"/>
            <a:r>
              <a:rPr lang="en-GB" sz="2000" b="1" kern="0" dirty="0">
                <a:solidFill>
                  <a:srgbClr val="000000">
                    <a:lumMod val="65000"/>
                    <a:lumOff val="35000"/>
                  </a:srgbClr>
                </a:solidFill>
                <a:latin typeface="Calibri" pitchFamily="34" charset="0"/>
                <a:ea typeface="Malgun Gothic" pitchFamily="34" charset="-127"/>
                <a:cs typeface="Calibri" pitchFamily="34" charset="0"/>
              </a:rPr>
              <a:t>If you want to go far, go together</a:t>
            </a:r>
            <a:endParaRPr lang="en-GB" dirty="0">
              <a:solidFill>
                <a:srgbClr val="FFFFFF"/>
              </a:solidFill>
            </a:endParaRPr>
          </a:p>
        </p:txBody>
      </p:sp>
      <p:pic>
        <p:nvPicPr>
          <p:cNvPr id="9226" name="Picture 10" descr="Image result for thank you">
            <a:extLst>
              <a:ext uri="{FF2B5EF4-FFF2-40B4-BE49-F238E27FC236}">
                <a16:creationId xmlns:a16="http://schemas.microsoft.com/office/drawing/2014/main" xmlns="" id="{BB33BFFD-FBA1-4618-B42A-435D0D07994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20173" y="4594813"/>
            <a:ext cx="2239617" cy="11777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rd-alliance.org/system/files/RDA_Logo.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6286500"/>
            <a:ext cx="816429"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1531" y="403433"/>
            <a:ext cx="12192000" cy="6454567"/>
          </a:xfrm>
          <a:prstGeom prst="rect">
            <a:avLst/>
          </a:prstGeom>
        </p:spPr>
      </p:pic>
      <p:sp>
        <p:nvSpPr>
          <p:cNvPr id="2" name="Content Placeholder 1"/>
          <p:cNvSpPr>
            <a:spLocks noGrp="1"/>
          </p:cNvSpPr>
          <p:nvPr>
            <p:ph sz="quarter" idx="10"/>
          </p:nvPr>
        </p:nvSpPr>
        <p:spPr>
          <a:xfrm>
            <a:off x="620889" y="2664372"/>
            <a:ext cx="10972800" cy="4087268"/>
          </a:xfrm>
        </p:spPr>
        <p:txBody>
          <a:bodyPr>
            <a:normAutofit/>
          </a:bodyPr>
          <a:lstStyle/>
          <a:p>
            <a:pPr algn="ctr"/>
            <a:endParaRPr lang="en-US" b="1" dirty="0"/>
          </a:p>
          <a:p>
            <a:pPr algn="ctr"/>
            <a:r>
              <a:rPr lang="en-US" b="1" dirty="0"/>
              <a:t>“a consistent global framework for Human AND Machine-readable </a:t>
            </a:r>
            <a:br>
              <a:rPr lang="en-US" b="1" dirty="0"/>
            </a:br>
            <a:r>
              <a:rPr lang="en-US" b="1" dirty="0"/>
              <a:t>(and “understandable”) chemical information in collaboration with </a:t>
            </a:r>
            <a:br>
              <a:rPr lang="en-US" b="1" dirty="0"/>
            </a:br>
            <a:r>
              <a:rPr lang="en-US" b="1" dirty="0"/>
              <a:t>other science communities, industry,  and governments”</a:t>
            </a:r>
          </a:p>
          <a:p>
            <a:pPr algn="ctr"/>
            <a:endParaRPr lang="en-US" b="1" dirty="0"/>
          </a:p>
          <a:p>
            <a:pPr algn="ctr"/>
            <a:r>
              <a:rPr lang="en-US" b="1" dirty="0"/>
              <a:t>How best to disseminate and deploy </a:t>
            </a:r>
            <a:br>
              <a:rPr lang="en-US" b="1" dirty="0"/>
            </a:br>
            <a:r>
              <a:rPr lang="en-US" b="1" dirty="0"/>
              <a:t>chemical data standards </a:t>
            </a:r>
            <a:br>
              <a:rPr lang="en-US" b="1" dirty="0"/>
            </a:br>
            <a:r>
              <a:rPr lang="en-US" b="1" dirty="0"/>
              <a:t>and related assets </a:t>
            </a:r>
            <a:br>
              <a:rPr lang="en-US" b="1" dirty="0"/>
            </a:br>
            <a:r>
              <a:rPr lang="en-US" b="1" dirty="0"/>
              <a:t>to support this digital framework? </a:t>
            </a:r>
          </a:p>
        </p:txBody>
      </p:sp>
      <p:sp>
        <p:nvSpPr>
          <p:cNvPr id="3" name="Title 2"/>
          <p:cNvSpPr>
            <a:spLocks noGrp="1"/>
          </p:cNvSpPr>
          <p:nvPr>
            <p:ph type="title"/>
          </p:nvPr>
        </p:nvSpPr>
        <p:spPr>
          <a:xfrm>
            <a:off x="620889" y="2246643"/>
            <a:ext cx="10972800" cy="622738"/>
          </a:xfrm>
        </p:spPr>
        <p:txBody>
          <a:bodyPr/>
          <a:lstStyle/>
          <a:p>
            <a:r>
              <a:rPr lang="en-US" sz="3600" b="1" dirty="0"/>
              <a:t>Digital Chemistry… </a:t>
            </a:r>
          </a:p>
        </p:txBody>
      </p:sp>
      <p:sp>
        <p:nvSpPr>
          <p:cNvPr id="5" name="Title 2"/>
          <p:cNvSpPr txBox="1">
            <a:spLocks/>
          </p:cNvSpPr>
          <p:nvPr/>
        </p:nvSpPr>
        <p:spPr>
          <a:xfrm>
            <a:off x="284558" y="830028"/>
            <a:ext cx="11309131" cy="990021"/>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Brief recap of purpose of the IG and planned outcomes/aims</a:t>
            </a:r>
          </a:p>
        </p:txBody>
      </p:sp>
    </p:spTree>
    <p:extLst>
      <p:ext uri="{BB962C8B-B14F-4D97-AF65-F5344CB8AC3E}">
        <p14:creationId xmlns:p14="http://schemas.microsoft.com/office/powerpoint/2010/main" val="202772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Vision for chemical data standards </a:t>
            </a:r>
          </a:p>
        </p:txBody>
      </p:sp>
      <p:grpSp>
        <p:nvGrpSpPr>
          <p:cNvPr id="42" name="Group 41"/>
          <p:cNvGrpSpPr/>
          <p:nvPr/>
        </p:nvGrpSpPr>
        <p:grpSpPr>
          <a:xfrm>
            <a:off x="1680421" y="1313729"/>
            <a:ext cx="8853736" cy="5056850"/>
            <a:chOff x="1560885" y="1313729"/>
            <a:chExt cx="8853736" cy="5056850"/>
          </a:xfrm>
        </p:grpSpPr>
        <p:grpSp>
          <p:nvGrpSpPr>
            <p:cNvPr id="43" name="Group 42"/>
            <p:cNvGrpSpPr/>
            <p:nvPr/>
          </p:nvGrpSpPr>
          <p:grpSpPr>
            <a:xfrm>
              <a:off x="1560885" y="1313729"/>
              <a:ext cx="8853736" cy="5056850"/>
              <a:chOff x="1560885" y="1313729"/>
              <a:chExt cx="8853736" cy="5056850"/>
            </a:xfrm>
          </p:grpSpPr>
          <p:sp>
            <p:nvSpPr>
              <p:cNvPr id="45" name="Rounded Rectangle 44"/>
              <p:cNvSpPr/>
              <p:nvPr/>
            </p:nvSpPr>
            <p:spPr>
              <a:xfrm>
                <a:off x="1560887" y="1313729"/>
                <a:ext cx="8853734" cy="1584752"/>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Cheminformatics Standards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
                  <a:cs typeface=""/>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
                  <a:cs typeface=""/>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
                  <a:cs typeface=""/>
                </a:endParaRPr>
              </a:p>
            </p:txBody>
          </p:sp>
          <p:sp>
            <p:nvSpPr>
              <p:cNvPr id="46" name="Rounded Rectangle 45"/>
              <p:cNvSpPr/>
              <p:nvPr/>
            </p:nvSpPr>
            <p:spPr>
              <a:xfrm>
                <a:off x="1560886" y="3055148"/>
                <a:ext cx="1445741" cy="753762"/>
              </a:xfrm>
              <a:prstGeom prst="roundRect">
                <a:avLst/>
              </a:prstGeom>
              <a:solidFill>
                <a:srgbClr val="70AD47"/>
              </a:solidFill>
              <a:ln w="1905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Instruments</a:t>
                </a:r>
              </a:p>
            </p:txBody>
          </p:sp>
          <p:sp>
            <p:nvSpPr>
              <p:cNvPr id="47" name="Rounded Rectangle 46"/>
              <p:cNvSpPr/>
              <p:nvPr/>
            </p:nvSpPr>
            <p:spPr>
              <a:xfrm>
                <a:off x="1560886" y="3907578"/>
                <a:ext cx="1445741" cy="742392"/>
              </a:xfrm>
              <a:prstGeom prst="roundRect">
                <a:avLst/>
              </a:prstGeom>
              <a:solidFill>
                <a:srgbClr val="70AD47"/>
              </a:solidFill>
              <a:ln w="1905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Experiments</a:t>
                </a:r>
              </a:p>
            </p:txBody>
          </p:sp>
          <p:sp>
            <p:nvSpPr>
              <p:cNvPr id="48" name="Rounded Rectangle 47"/>
              <p:cNvSpPr/>
              <p:nvPr/>
            </p:nvSpPr>
            <p:spPr>
              <a:xfrm>
                <a:off x="1560885" y="4762538"/>
                <a:ext cx="1445741" cy="753762"/>
              </a:xfrm>
              <a:prstGeom prst="roundRect">
                <a:avLst/>
              </a:prstGeom>
              <a:solidFill>
                <a:srgbClr val="70AD47"/>
              </a:solidFill>
              <a:ln w="1905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Devices</a:t>
                </a:r>
              </a:p>
            </p:txBody>
          </p:sp>
          <p:sp>
            <p:nvSpPr>
              <p:cNvPr id="49" name="Rounded Rectangle 48"/>
              <p:cNvSpPr/>
              <p:nvPr/>
            </p:nvSpPr>
            <p:spPr>
              <a:xfrm>
                <a:off x="1560886" y="5616817"/>
                <a:ext cx="1445741" cy="753762"/>
              </a:xfrm>
              <a:prstGeom prst="roundRect">
                <a:avLst/>
              </a:prstGeom>
              <a:solidFill>
                <a:srgbClr val="70AD47"/>
              </a:solidFill>
              <a:ln w="19050" cap="flat" cmpd="sng" algn="ctr">
                <a:solidFill>
                  <a:schemeClr val="bg2">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Internet of Things</a:t>
                </a:r>
              </a:p>
            </p:txBody>
          </p:sp>
          <p:sp>
            <p:nvSpPr>
              <p:cNvPr id="50" name="Rounded Rectangle 49"/>
              <p:cNvSpPr/>
              <p:nvPr/>
            </p:nvSpPr>
            <p:spPr>
              <a:xfrm rot="16200000">
                <a:off x="2854237" y="3364777"/>
                <a:ext cx="1610536" cy="963827"/>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Data</a:t>
                </a:r>
              </a:p>
            </p:txBody>
          </p:sp>
          <p:sp>
            <p:nvSpPr>
              <p:cNvPr id="51" name="Rounded Rectangle 50"/>
              <p:cNvSpPr/>
              <p:nvPr/>
            </p:nvSpPr>
            <p:spPr>
              <a:xfrm>
                <a:off x="4773186" y="3953117"/>
                <a:ext cx="3595954" cy="914400"/>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Repositories</a:t>
                </a:r>
              </a:p>
            </p:txBody>
          </p:sp>
          <p:sp>
            <p:nvSpPr>
              <p:cNvPr id="52" name="Rounded Rectangle 51"/>
              <p:cNvSpPr/>
              <p:nvPr/>
            </p:nvSpPr>
            <p:spPr>
              <a:xfrm>
                <a:off x="8946221" y="3924123"/>
                <a:ext cx="1468395" cy="655254"/>
              </a:xfrm>
              <a:prstGeom prst="round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Human Reader</a:t>
                </a:r>
              </a:p>
            </p:txBody>
          </p:sp>
          <p:sp>
            <p:nvSpPr>
              <p:cNvPr id="53" name="Rounded Rectangle 52"/>
              <p:cNvSpPr/>
              <p:nvPr/>
            </p:nvSpPr>
            <p:spPr>
              <a:xfrm>
                <a:off x="8946221" y="4778377"/>
                <a:ext cx="1468395" cy="666071"/>
              </a:xfrm>
              <a:prstGeom prst="round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Machine Reader</a:t>
                </a:r>
              </a:p>
            </p:txBody>
          </p:sp>
          <p:sp>
            <p:nvSpPr>
              <p:cNvPr id="54" name="Rounded Rectangle 53"/>
              <p:cNvSpPr/>
              <p:nvPr/>
            </p:nvSpPr>
            <p:spPr>
              <a:xfrm>
                <a:off x="8946225" y="5664188"/>
                <a:ext cx="1468395" cy="692161"/>
              </a:xfrm>
              <a:prstGeom prst="round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Visualization</a:t>
                </a:r>
              </a:p>
            </p:txBody>
          </p:sp>
          <p:sp>
            <p:nvSpPr>
              <p:cNvPr id="55" name="Rounded Rectangle 54"/>
              <p:cNvSpPr/>
              <p:nvPr/>
            </p:nvSpPr>
            <p:spPr>
              <a:xfrm rot="16200000">
                <a:off x="2852767" y="5081927"/>
                <a:ext cx="1613476" cy="963827"/>
              </a:xfrm>
              <a:prstGeom prst="round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Metadata</a:t>
                </a:r>
              </a:p>
            </p:txBody>
          </p:sp>
          <p:sp>
            <p:nvSpPr>
              <p:cNvPr id="56" name="Rounded Rectangle 55"/>
              <p:cNvSpPr/>
              <p:nvPr/>
            </p:nvSpPr>
            <p:spPr>
              <a:xfrm>
                <a:off x="3177591" y="2017314"/>
                <a:ext cx="1258976" cy="881167"/>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Formats </a:t>
                </a:r>
              </a:p>
            </p:txBody>
          </p:sp>
          <p:sp>
            <p:nvSpPr>
              <p:cNvPr id="57" name="Rounded Rectangle 56"/>
              <p:cNvSpPr/>
              <p:nvPr/>
            </p:nvSpPr>
            <p:spPr>
              <a:xfrm>
                <a:off x="4773186" y="2017314"/>
                <a:ext cx="1261872" cy="881167"/>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Tools</a:t>
                </a:r>
              </a:p>
            </p:txBody>
          </p:sp>
          <p:sp>
            <p:nvSpPr>
              <p:cNvPr id="58" name="Rounded Rectangle 57"/>
              <p:cNvSpPr/>
              <p:nvPr/>
            </p:nvSpPr>
            <p:spPr>
              <a:xfrm>
                <a:off x="6371677" y="2017314"/>
                <a:ext cx="1261872" cy="881167"/>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Semantics</a:t>
                </a:r>
              </a:p>
            </p:txBody>
          </p:sp>
          <p:sp>
            <p:nvSpPr>
              <p:cNvPr id="59" name="Rounded Rectangle 58"/>
              <p:cNvSpPr/>
              <p:nvPr/>
            </p:nvSpPr>
            <p:spPr>
              <a:xfrm>
                <a:off x="7970168" y="2000266"/>
                <a:ext cx="1261872" cy="881167"/>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Curation</a:t>
                </a:r>
              </a:p>
            </p:txBody>
          </p:sp>
        </p:grpSp>
        <p:sp>
          <p:nvSpPr>
            <p:cNvPr id="44" name="Rounded Rectangle 43"/>
            <p:cNvSpPr/>
            <p:nvPr/>
          </p:nvSpPr>
          <p:spPr>
            <a:xfrm>
              <a:off x="8946222" y="3075083"/>
              <a:ext cx="1468395" cy="692161"/>
            </a:xfrm>
            <a:prstGeom prst="round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
                  <a:cs typeface=""/>
                </a:rPr>
                <a:t>Reviewer</a:t>
              </a:r>
            </a:p>
          </p:txBody>
        </p:sp>
      </p:grpSp>
    </p:spTree>
    <p:extLst>
      <p:ext uri="{BB962C8B-B14F-4D97-AF65-F5344CB8AC3E}">
        <p14:creationId xmlns:p14="http://schemas.microsoft.com/office/powerpoint/2010/main" val="77423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9074491" y="5195354"/>
            <a:ext cx="1445741" cy="753762"/>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Human</a:t>
            </a:r>
          </a:p>
          <a:p>
            <a:pPr algn="ctr"/>
            <a:r>
              <a:rPr lang="en-US" dirty="0"/>
              <a:t>Readers</a:t>
            </a:r>
          </a:p>
        </p:txBody>
      </p:sp>
      <p:sp>
        <p:nvSpPr>
          <p:cNvPr id="42" name="Rounded Rectangle 41"/>
          <p:cNvSpPr/>
          <p:nvPr/>
        </p:nvSpPr>
        <p:spPr>
          <a:xfrm>
            <a:off x="9074491" y="2264387"/>
            <a:ext cx="1445741" cy="753762"/>
          </a:xfrm>
          <a:prstGeom prst="round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Publisher</a:t>
            </a:r>
          </a:p>
        </p:txBody>
      </p:sp>
      <p:sp>
        <p:nvSpPr>
          <p:cNvPr id="43" name="Rounded Rectangle 42"/>
          <p:cNvSpPr/>
          <p:nvPr/>
        </p:nvSpPr>
        <p:spPr>
          <a:xfrm>
            <a:off x="10294980" y="3179348"/>
            <a:ext cx="1445741" cy="753762"/>
          </a:xfrm>
          <a:prstGeom prst="round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err="1"/>
              <a:t>Figshare</a:t>
            </a:r>
            <a:endParaRPr lang="en-US" dirty="0"/>
          </a:p>
        </p:txBody>
      </p:sp>
      <p:grpSp>
        <p:nvGrpSpPr>
          <p:cNvPr id="61" name="Group 60"/>
          <p:cNvGrpSpPr/>
          <p:nvPr/>
        </p:nvGrpSpPr>
        <p:grpSpPr>
          <a:xfrm>
            <a:off x="790188" y="1154611"/>
            <a:ext cx="9914850" cy="753762"/>
            <a:chOff x="291599" y="3198198"/>
            <a:chExt cx="9914850" cy="753762"/>
          </a:xfrm>
        </p:grpSpPr>
        <p:sp>
          <p:nvSpPr>
            <p:cNvPr id="24" name="Rounded Rectangle 23"/>
            <p:cNvSpPr/>
            <p:nvPr/>
          </p:nvSpPr>
          <p:spPr>
            <a:xfrm>
              <a:off x="1895527" y="3203883"/>
              <a:ext cx="1603928" cy="7423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Spectrometer</a:t>
              </a:r>
              <a:endParaRPr lang="en-US" dirty="0"/>
            </a:p>
          </p:txBody>
        </p:sp>
        <p:sp>
          <p:nvSpPr>
            <p:cNvPr id="25" name="Rounded Rectangle 24"/>
            <p:cNvSpPr/>
            <p:nvPr/>
          </p:nvSpPr>
          <p:spPr>
            <a:xfrm>
              <a:off x="291599" y="3203883"/>
              <a:ext cx="1445741" cy="7423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Chemical Sample</a:t>
              </a:r>
            </a:p>
          </p:txBody>
        </p:sp>
        <p:sp>
          <p:nvSpPr>
            <p:cNvPr id="26" name="Rounded Rectangle 25"/>
            <p:cNvSpPr/>
            <p:nvPr/>
          </p:nvSpPr>
          <p:spPr>
            <a:xfrm>
              <a:off x="3684261" y="3198198"/>
              <a:ext cx="1445741" cy="7537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Raw Data</a:t>
              </a:r>
            </a:p>
          </p:txBody>
        </p:sp>
        <p:sp>
          <p:nvSpPr>
            <p:cNvPr id="39" name="Rounded Rectangle 38"/>
            <p:cNvSpPr/>
            <p:nvPr/>
          </p:nvSpPr>
          <p:spPr>
            <a:xfrm>
              <a:off x="5314808" y="3198198"/>
              <a:ext cx="1445741" cy="7537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Analysis Software</a:t>
              </a:r>
            </a:p>
          </p:txBody>
        </p:sp>
        <p:sp>
          <p:nvSpPr>
            <p:cNvPr id="40" name="Rounded Rectangle 39"/>
            <p:cNvSpPr/>
            <p:nvPr/>
          </p:nvSpPr>
          <p:spPr>
            <a:xfrm>
              <a:off x="6945355" y="3198198"/>
              <a:ext cx="1445741" cy="7537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Processed Data</a:t>
              </a:r>
            </a:p>
          </p:txBody>
        </p:sp>
        <p:sp>
          <p:nvSpPr>
            <p:cNvPr id="41" name="Rounded Rectangle 40"/>
            <p:cNvSpPr/>
            <p:nvPr/>
          </p:nvSpPr>
          <p:spPr>
            <a:xfrm>
              <a:off x="8575902" y="3198198"/>
              <a:ext cx="1630547" cy="75376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Supplemental</a:t>
              </a:r>
            </a:p>
            <a:p>
              <a:pPr algn="ctr"/>
              <a:r>
                <a:rPr lang="en-US" dirty="0"/>
                <a:t>Information</a:t>
              </a:r>
            </a:p>
          </p:txBody>
        </p:sp>
        <p:sp>
          <p:nvSpPr>
            <p:cNvPr id="44" name="Right Arrow 43"/>
            <p:cNvSpPr/>
            <p:nvPr/>
          </p:nvSpPr>
          <p:spPr>
            <a:xfrm>
              <a:off x="6660675" y="3395864"/>
              <a:ext cx="423519" cy="3584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3385571" y="3395864"/>
              <a:ext cx="423519" cy="3584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5010646" y="3395864"/>
              <a:ext cx="423519" cy="3584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8291917" y="3395864"/>
              <a:ext cx="423519" cy="3584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Down Arrow 52"/>
          <p:cNvSpPr/>
          <p:nvPr/>
        </p:nvSpPr>
        <p:spPr>
          <a:xfrm>
            <a:off x="9612695" y="2923039"/>
            <a:ext cx="402032" cy="23730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wn Arrow 59"/>
          <p:cNvSpPr/>
          <p:nvPr/>
        </p:nvSpPr>
        <p:spPr>
          <a:xfrm rot="20174379">
            <a:off x="10318489" y="2890523"/>
            <a:ext cx="362901" cy="397274"/>
          </a:xfrm>
          <a:prstGeom prst="downArrow">
            <a:avLst>
              <a:gd name="adj1" fmla="val 50000"/>
              <a:gd name="adj2" fmla="val 5701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9612695" y="1902688"/>
            <a:ext cx="369333" cy="4308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9945996" y="4138720"/>
            <a:ext cx="1359959" cy="584775"/>
          </a:xfrm>
          <a:prstGeom prst="rect">
            <a:avLst/>
          </a:prstGeom>
          <a:noFill/>
        </p:spPr>
        <p:txBody>
          <a:bodyPr wrap="square" rtlCol="0">
            <a:spAutoFit/>
          </a:bodyPr>
          <a:lstStyle/>
          <a:p>
            <a:r>
              <a:rPr lang="en-US" sz="1600" dirty="0"/>
              <a:t>Peer Review</a:t>
            </a:r>
          </a:p>
          <a:p>
            <a:r>
              <a:rPr lang="en-US" sz="1600" dirty="0"/>
              <a:t>Data Analyst</a:t>
            </a:r>
          </a:p>
        </p:txBody>
      </p:sp>
      <p:sp>
        <p:nvSpPr>
          <p:cNvPr id="100" name="Title 2"/>
          <p:cNvSpPr txBox="1">
            <a:spLocks/>
          </p:cNvSpPr>
          <p:nvPr/>
        </p:nvSpPr>
        <p:spPr>
          <a:xfrm>
            <a:off x="838200" y="365125"/>
            <a:ext cx="1073810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Chemical Data Publication Workflow</a:t>
            </a:r>
          </a:p>
        </p:txBody>
      </p:sp>
      <p:pic>
        <p:nvPicPr>
          <p:cNvPr id="102" name="Picture 101"/>
          <p:cNvPicPr>
            <a:picLocks noChangeAspect="1"/>
          </p:cNvPicPr>
          <p:nvPr/>
        </p:nvPicPr>
        <p:blipFill>
          <a:blip r:embed="rId3"/>
          <a:stretch>
            <a:fillRect/>
          </a:stretch>
        </p:blipFill>
        <p:spPr>
          <a:xfrm>
            <a:off x="2062049" y="1332235"/>
            <a:ext cx="444500" cy="406400"/>
          </a:xfrm>
          <a:prstGeom prst="rect">
            <a:avLst/>
          </a:prstGeom>
        </p:spPr>
      </p:pic>
      <p:sp>
        <p:nvSpPr>
          <p:cNvPr id="104" name="Curved Up Arrow 103"/>
          <p:cNvSpPr/>
          <p:nvPr/>
        </p:nvSpPr>
        <p:spPr>
          <a:xfrm rot="18053520">
            <a:off x="10016774" y="4650078"/>
            <a:ext cx="2456454" cy="613480"/>
          </a:xfrm>
          <a:prstGeom prst="curvedUpArrow">
            <a:avLst/>
          </a:prstGeom>
          <a:solidFill>
            <a:srgbClr val="00B0F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1403177" y="3396570"/>
            <a:ext cx="7133110" cy="1153294"/>
            <a:chOff x="1014610" y="3325103"/>
            <a:chExt cx="7133110" cy="1153294"/>
          </a:xfrm>
        </p:grpSpPr>
        <p:sp>
          <p:nvSpPr>
            <p:cNvPr id="27" name="Rounded Rectangle 26"/>
            <p:cNvSpPr/>
            <p:nvPr/>
          </p:nvSpPr>
          <p:spPr>
            <a:xfrm>
              <a:off x="1014610" y="3325103"/>
              <a:ext cx="7133110" cy="11532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a:p>
              <a:endParaRPr lang="en-US" sz="1200" dirty="0"/>
            </a:p>
            <a:p>
              <a:r>
                <a:rPr lang="en-US" dirty="0"/>
                <a:t>Spectra </a:t>
              </a:r>
              <a:br>
                <a:rPr lang="en-US" dirty="0"/>
              </a:br>
              <a:r>
                <a:rPr lang="en-US" dirty="0"/>
                <a:t>Data </a:t>
              </a:r>
              <a:br>
                <a:rPr lang="en-US" dirty="0"/>
              </a:br>
              <a:r>
                <a:rPr lang="en-US" dirty="0"/>
                <a:t>Package</a:t>
              </a:r>
            </a:p>
            <a:p>
              <a:pPr algn="ctr"/>
              <a:endParaRPr lang="en-US" dirty="0"/>
            </a:p>
            <a:p>
              <a:pPr algn="ctr"/>
              <a:endParaRPr lang="en-US" dirty="0"/>
            </a:p>
            <a:p>
              <a:pPr algn="ctr"/>
              <a:endParaRPr lang="en-US" dirty="0"/>
            </a:p>
          </p:txBody>
        </p:sp>
        <p:sp>
          <p:nvSpPr>
            <p:cNvPr id="28" name="Rounded Rectangle 27"/>
            <p:cNvSpPr/>
            <p:nvPr/>
          </p:nvSpPr>
          <p:spPr>
            <a:xfrm>
              <a:off x="2056434" y="3458586"/>
              <a:ext cx="1612175" cy="8811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ctr"/>
              <a:r>
                <a:rPr lang="en-US" u="sng" dirty="0"/>
                <a:t>Spectra Files</a:t>
              </a:r>
            </a:p>
            <a:p>
              <a:pPr algn="ctr"/>
              <a:r>
                <a:rPr lang="en-US" dirty="0"/>
                <a:t>FIDs </a:t>
              </a:r>
            </a:p>
            <a:p>
              <a:pPr algn="ctr"/>
              <a:r>
                <a:rPr lang="en-US" dirty="0"/>
                <a:t>JCAMP-DX</a:t>
              </a:r>
            </a:p>
          </p:txBody>
        </p:sp>
        <p:sp>
          <p:nvSpPr>
            <p:cNvPr id="29" name="Rounded Rectangle 28"/>
            <p:cNvSpPr/>
            <p:nvPr/>
          </p:nvSpPr>
          <p:spPr>
            <a:xfrm>
              <a:off x="5567284" y="3458586"/>
              <a:ext cx="1176020" cy="8811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u="sng" dirty="0"/>
                <a:t>DOI</a:t>
              </a:r>
            </a:p>
            <a:p>
              <a:pPr algn="ctr"/>
              <a:r>
                <a:rPr lang="en-US" dirty="0" err="1"/>
                <a:t>InChIs</a:t>
              </a:r>
              <a:endParaRPr lang="en-US" dirty="0"/>
            </a:p>
            <a:p>
              <a:pPr algn="ctr"/>
              <a:r>
                <a:rPr lang="en-US" dirty="0"/>
                <a:t>PIDs</a:t>
              </a:r>
            </a:p>
          </p:txBody>
        </p:sp>
        <p:sp>
          <p:nvSpPr>
            <p:cNvPr id="30" name="Rounded Rectangle 29"/>
            <p:cNvSpPr/>
            <p:nvPr/>
          </p:nvSpPr>
          <p:spPr>
            <a:xfrm>
              <a:off x="3783464" y="3458586"/>
              <a:ext cx="1668965" cy="8811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ctr"/>
              <a:endParaRPr lang="en-US" dirty="0"/>
            </a:p>
            <a:p>
              <a:pPr algn="ctr"/>
              <a:r>
                <a:rPr lang="en-US" u="sng" dirty="0"/>
                <a:t>Structure Files</a:t>
              </a:r>
            </a:p>
            <a:p>
              <a:pPr algn="ctr"/>
              <a:r>
                <a:rPr lang="en-US" dirty="0"/>
                <a:t>CTABs </a:t>
              </a:r>
            </a:p>
            <a:p>
              <a:pPr algn="ctr"/>
              <a:r>
                <a:rPr lang="en-US" dirty="0"/>
                <a:t>Identifiers</a:t>
              </a:r>
            </a:p>
            <a:p>
              <a:pPr algn="ctr"/>
              <a:endParaRPr lang="en-US" dirty="0"/>
            </a:p>
          </p:txBody>
        </p:sp>
        <p:sp>
          <p:nvSpPr>
            <p:cNvPr id="31" name="Rounded Rectangle 30"/>
            <p:cNvSpPr/>
            <p:nvPr/>
          </p:nvSpPr>
          <p:spPr>
            <a:xfrm>
              <a:off x="6858159" y="3458586"/>
              <a:ext cx="1080094" cy="8811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u="sng" dirty="0"/>
                <a:t>SI</a:t>
              </a:r>
            </a:p>
            <a:p>
              <a:pPr algn="ctr"/>
              <a:r>
                <a:rPr lang="en-US" dirty="0"/>
                <a:t>Expt.</a:t>
              </a:r>
            </a:p>
            <a:p>
              <a:pPr algn="ctr"/>
              <a:r>
                <a:rPr lang="en-US" dirty="0"/>
                <a:t>Images</a:t>
              </a:r>
            </a:p>
          </p:txBody>
        </p:sp>
      </p:grpSp>
      <p:grpSp>
        <p:nvGrpSpPr>
          <p:cNvPr id="32" name="Group 31"/>
          <p:cNvGrpSpPr/>
          <p:nvPr/>
        </p:nvGrpSpPr>
        <p:grpSpPr>
          <a:xfrm>
            <a:off x="2689131" y="5139779"/>
            <a:ext cx="1123914" cy="700616"/>
            <a:chOff x="3647041" y="4342873"/>
            <a:chExt cx="1123914" cy="700616"/>
          </a:xfrm>
        </p:grpSpPr>
        <p:sp>
          <p:nvSpPr>
            <p:cNvPr id="33" name="Rounded Rectangle 32"/>
            <p:cNvSpPr/>
            <p:nvPr/>
          </p:nvSpPr>
          <p:spPr>
            <a:xfrm>
              <a:off x="3647041" y="4342873"/>
              <a:ext cx="1123914" cy="700616"/>
            </a:xfrm>
            <a:prstGeom prst="round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ctr"/>
              <a:r>
                <a:rPr lang="en-US" dirty="0">
                  <a:solidFill>
                    <a:schemeClr val="tx1"/>
                  </a:solidFill>
                </a:rPr>
                <a:t> </a:t>
              </a:r>
            </a:p>
            <a:p>
              <a:pPr algn="ctr"/>
              <a:r>
                <a:rPr lang="en-US" sz="1600" cap="small" dirty="0">
                  <a:solidFill>
                    <a:schemeClr val="tx1"/>
                  </a:solidFill>
                </a:rPr>
                <a:t>Standard</a:t>
              </a:r>
            </a:p>
          </p:txBody>
        </p:sp>
        <p:pic>
          <p:nvPicPr>
            <p:cNvPr id="34" name="Picture 2" descr="Image result for iupac logo"/>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52695" y="4460172"/>
              <a:ext cx="1118260" cy="2330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4407774" y="5139779"/>
            <a:ext cx="1123914" cy="700616"/>
            <a:chOff x="3647041" y="4342873"/>
            <a:chExt cx="1123914" cy="700616"/>
          </a:xfrm>
        </p:grpSpPr>
        <p:sp>
          <p:nvSpPr>
            <p:cNvPr id="36" name="Rounded Rectangle 35"/>
            <p:cNvSpPr/>
            <p:nvPr/>
          </p:nvSpPr>
          <p:spPr>
            <a:xfrm>
              <a:off x="3647041" y="4342873"/>
              <a:ext cx="1123914" cy="700616"/>
            </a:xfrm>
            <a:prstGeom prst="round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ctr"/>
              <a:r>
                <a:rPr lang="en-US" dirty="0">
                  <a:solidFill>
                    <a:schemeClr val="tx1"/>
                  </a:solidFill>
                </a:rPr>
                <a:t> </a:t>
              </a:r>
            </a:p>
            <a:p>
              <a:pPr algn="ctr"/>
              <a:r>
                <a:rPr lang="en-US" sz="1600" cap="small" dirty="0">
                  <a:solidFill>
                    <a:schemeClr val="tx1"/>
                  </a:solidFill>
                </a:rPr>
                <a:t>Standard</a:t>
              </a:r>
            </a:p>
          </p:txBody>
        </p:sp>
        <p:pic>
          <p:nvPicPr>
            <p:cNvPr id="37" name="Picture 2" descr="Image result for iupac logo"/>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52695" y="4460172"/>
              <a:ext cx="1118260" cy="233009"/>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ounded Rectangle 37"/>
          <p:cNvSpPr/>
          <p:nvPr/>
        </p:nvSpPr>
        <p:spPr>
          <a:xfrm>
            <a:off x="4435164" y="2113794"/>
            <a:ext cx="1160696" cy="700616"/>
          </a:xfrm>
          <a:prstGeom prst="round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ctr"/>
            <a:r>
              <a:rPr lang="en-US" sz="1600" cap="small" dirty="0">
                <a:solidFill>
                  <a:schemeClr val="tx1"/>
                </a:solidFill>
              </a:rPr>
              <a:t>Community </a:t>
            </a:r>
          </a:p>
          <a:p>
            <a:pPr algn="ctr"/>
            <a:r>
              <a:rPr lang="en-US" sz="1600" cap="small" dirty="0">
                <a:solidFill>
                  <a:schemeClr val="tx1"/>
                </a:solidFill>
              </a:rPr>
              <a:t>Discussion</a:t>
            </a:r>
          </a:p>
        </p:txBody>
      </p:sp>
      <p:sp>
        <p:nvSpPr>
          <p:cNvPr id="45" name="Rounded Rectangle 44"/>
          <p:cNvSpPr/>
          <p:nvPr/>
        </p:nvSpPr>
        <p:spPr>
          <a:xfrm>
            <a:off x="6007957" y="5139779"/>
            <a:ext cx="1123914" cy="700616"/>
          </a:xfrm>
          <a:prstGeom prst="round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ctr"/>
            <a:r>
              <a:rPr lang="en-US" dirty="0">
                <a:solidFill>
                  <a:schemeClr val="tx1"/>
                </a:solidFill>
              </a:rPr>
              <a:t> </a:t>
            </a:r>
          </a:p>
          <a:p>
            <a:pPr algn="ctr"/>
            <a:r>
              <a:rPr lang="en-US" sz="1600" cap="small" dirty="0">
                <a:solidFill>
                  <a:schemeClr val="tx1"/>
                </a:solidFill>
              </a:rPr>
              <a:t>Standard</a:t>
            </a:r>
          </a:p>
        </p:txBody>
      </p:sp>
      <p:pic>
        <p:nvPicPr>
          <p:cNvPr id="46" name="Picture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3085" y="5257078"/>
            <a:ext cx="1098786" cy="251872"/>
          </a:xfrm>
          <a:prstGeom prst="rect">
            <a:avLst/>
          </a:prstGeom>
        </p:spPr>
      </p:pic>
      <p:cxnSp>
        <p:nvCxnSpPr>
          <p:cNvPr id="47" name="Straight Arrow Connector 46"/>
          <p:cNvCxnSpPr/>
          <p:nvPr/>
        </p:nvCxnSpPr>
        <p:spPr>
          <a:xfrm flipV="1">
            <a:off x="3251088" y="4289406"/>
            <a:ext cx="0" cy="850373"/>
          </a:xfrm>
          <a:prstGeom prst="straightConnector1">
            <a:avLst/>
          </a:prstGeom>
          <a:ln w="3810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006513" y="4289406"/>
            <a:ext cx="0" cy="850373"/>
          </a:xfrm>
          <a:prstGeom prst="straightConnector1">
            <a:avLst/>
          </a:prstGeom>
          <a:ln w="3810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543861" y="4289406"/>
            <a:ext cx="0" cy="850373"/>
          </a:xfrm>
          <a:prstGeom prst="straightConnector1">
            <a:avLst/>
          </a:prstGeom>
          <a:ln w="3810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5006513" y="2814410"/>
            <a:ext cx="8999" cy="1088019"/>
          </a:xfrm>
          <a:prstGeom prst="straightConnector1">
            <a:avLst/>
          </a:prstGeom>
          <a:ln w="3810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526955" y="2805653"/>
            <a:ext cx="8999" cy="1088019"/>
          </a:xfrm>
          <a:prstGeom prst="straightConnector1">
            <a:avLst/>
          </a:prstGeom>
          <a:ln w="3810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5946607" y="2106039"/>
            <a:ext cx="1160696" cy="700616"/>
          </a:xfrm>
          <a:prstGeom prst="roundRect">
            <a:avLst/>
          </a:prstGeom>
          <a:solidFill>
            <a:schemeClr val="bg2"/>
          </a:solidFill>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algn="ctr"/>
            <a:r>
              <a:rPr lang="en-US" sz="1600" cap="small" dirty="0">
                <a:solidFill>
                  <a:schemeClr val="tx1"/>
                </a:solidFill>
              </a:rPr>
              <a:t>Community </a:t>
            </a:r>
          </a:p>
          <a:p>
            <a:pPr algn="ctr"/>
            <a:r>
              <a:rPr lang="en-US" sz="1600" cap="small" dirty="0">
                <a:solidFill>
                  <a:schemeClr val="tx1"/>
                </a:solidFill>
              </a:rPr>
              <a:t>Discussion</a:t>
            </a:r>
          </a:p>
        </p:txBody>
      </p:sp>
      <p:pic>
        <p:nvPicPr>
          <p:cNvPr id="58" name="Picture 2" descr="https://rd-alliance.org/system/files/RDA_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6286500"/>
            <a:ext cx="816429" cy="571500"/>
          </a:xfrm>
          <a:prstGeom prst="rect">
            <a:avLst/>
          </a:prstGeom>
          <a:noFill/>
          <a:extLst>
            <a:ext uri="{909E8E84-426E-40DD-AFC4-6F175D3DCCD1}">
              <a14:hiddenFill xmlns:a14="http://schemas.microsoft.com/office/drawing/2010/main">
                <a:solidFill>
                  <a:srgbClr val="FFFFFF"/>
                </a:solidFill>
              </a14:hiddenFill>
            </a:ext>
          </a:extLst>
        </p:spPr>
      </p:pic>
      <p:sp>
        <p:nvSpPr>
          <p:cNvPr id="59" name="Footer Placeholder 2"/>
          <p:cNvSpPr txBox="1">
            <a:spLocks/>
          </p:cNvSpPr>
          <p:nvPr/>
        </p:nvSpPr>
        <p:spPr>
          <a:xfrm>
            <a:off x="4069080" y="644055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Chemistry Research Data Interest Group (</a:t>
            </a:r>
            <a:r>
              <a:rPr lang="en-US" dirty="0" err="1">
                <a:solidFill>
                  <a:schemeClr val="bg1"/>
                </a:solidFill>
              </a:rPr>
              <a:t>bit.ly</a:t>
            </a:r>
            <a:r>
              <a:rPr lang="en-US" dirty="0">
                <a:solidFill>
                  <a:schemeClr val="bg1"/>
                </a:solidFill>
              </a:rPr>
              <a:t>/</a:t>
            </a:r>
            <a:r>
              <a:rPr lang="en-US" dirty="0" err="1">
                <a:solidFill>
                  <a:schemeClr val="bg1"/>
                </a:solidFill>
              </a:rPr>
              <a:t>digchem</a:t>
            </a:r>
            <a:r>
              <a:rPr lang="en-US" dirty="0">
                <a:solidFill>
                  <a:schemeClr val="bg1"/>
                </a:solidFill>
              </a:rPr>
              <a:t>) </a:t>
            </a:r>
          </a:p>
        </p:txBody>
      </p:sp>
    </p:spTree>
    <p:extLst>
      <p:ext uri="{BB962C8B-B14F-4D97-AF65-F5344CB8AC3E}">
        <p14:creationId xmlns:p14="http://schemas.microsoft.com/office/powerpoint/2010/main" val="28015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xmlns="" id="{85FA3510-6327-439C-9F3F-5BACB16493B0}"/>
              </a:ext>
            </a:extLst>
          </p:cNvPr>
          <p:cNvSpPr/>
          <p:nvPr/>
        </p:nvSpPr>
        <p:spPr bwMode="auto">
          <a:xfrm>
            <a:off x="8431884" y="4660138"/>
            <a:ext cx="1800200" cy="1654270"/>
          </a:xfrm>
          <a:prstGeom prst="roundRect">
            <a:avLst/>
          </a:prstGeom>
          <a:solidFill>
            <a:schemeClr val="bg1"/>
          </a:solidFill>
          <a:ln w="12700" cap="flat" cmpd="sng" algn="ctr">
            <a:solidFill>
              <a:schemeClr val="tx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b="1" dirty="0">
              <a:solidFill>
                <a:srgbClr val="000000"/>
              </a:solidFill>
            </a:endParaRPr>
          </a:p>
        </p:txBody>
      </p:sp>
      <p:sp>
        <p:nvSpPr>
          <p:cNvPr id="14" name="Rectangle: Rounded Corners 13">
            <a:extLst>
              <a:ext uri="{FF2B5EF4-FFF2-40B4-BE49-F238E27FC236}">
                <a16:creationId xmlns:a16="http://schemas.microsoft.com/office/drawing/2014/main" xmlns="" id="{0E817202-DF26-48F9-A92C-E5F477BC599C}"/>
              </a:ext>
            </a:extLst>
          </p:cNvPr>
          <p:cNvSpPr/>
          <p:nvPr/>
        </p:nvSpPr>
        <p:spPr bwMode="auto">
          <a:xfrm>
            <a:off x="8384739" y="1489872"/>
            <a:ext cx="1800200" cy="1868494"/>
          </a:xfrm>
          <a:prstGeom prst="roundRect">
            <a:avLst/>
          </a:prstGeom>
          <a:solidFill>
            <a:schemeClr val="bg1"/>
          </a:solidFill>
          <a:ln w="12700" cap="flat" cmpd="sng" algn="ctr">
            <a:solidFill>
              <a:schemeClr val="tx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b="1" dirty="0">
              <a:solidFill>
                <a:srgbClr val="000000"/>
              </a:solidFill>
            </a:endParaRPr>
          </a:p>
        </p:txBody>
      </p:sp>
      <p:sp>
        <p:nvSpPr>
          <p:cNvPr id="12" name="Arrow: Up-Down 11">
            <a:extLst>
              <a:ext uri="{FF2B5EF4-FFF2-40B4-BE49-F238E27FC236}">
                <a16:creationId xmlns:a16="http://schemas.microsoft.com/office/drawing/2014/main" xmlns="" id="{12CE0175-D41B-41CC-B2D0-324F13D3179A}"/>
              </a:ext>
            </a:extLst>
          </p:cNvPr>
          <p:cNvSpPr/>
          <p:nvPr/>
        </p:nvSpPr>
        <p:spPr bwMode="auto">
          <a:xfrm>
            <a:off x="8898290" y="3325866"/>
            <a:ext cx="742126" cy="1393059"/>
          </a:xfrm>
          <a:prstGeom prst="up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b="1" dirty="0">
              <a:solidFill>
                <a:srgbClr val="000000"/>
              </a:solidFill>
            </a:endParaRPr>
          </a:p>
        </p:txBody>
      </p:sp>
      <p:sp>
        <p:nvSpPr>
          <p:cNvPr id="13" name="Rectangle 12">
            <a:extLst>
              <a:ext uri="{FF2B5EF4-FFF2-40B4-BE49-F238E27FC236}">
                <a16:creationId xmlns:a16="http://schemas.microsoft.com/office/drawing/2014/main" xmlns="" id="{5CD2E053-C53A-40DC-8B60-C08FB648808F}"/>
              </a:ext>
            </a:extLst>
          </p:cNvPr>
          <p:cNvSpPr/>
          <p:nvPr/>
        </p:nvSpPr>
        <p:spPr bwMode="auto">
          <a:xfrm>
            <a:off x="8666799" y="3883226"/>
            <a:ext cx="1301685" cy="34034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b="1" dirty="0">
              <a:solidFill>
                <a:srgbClr val="000000"/>
              </a:solidFill>
            </a:endParaRPr>
          </a:p>
        </p:txBody>
      </p:sp>
      <p:sp>
        <p:nvSpPr>
          <p:cNvPr id="2" name="Title 1"/>
          <p:cNvSpPr>
            <a:spLocks noGrp="1"/>
          </p:cNvSpPr>
          <p:nvPr>
            <p:ph type="title"/>
          </p:nvPr>
        </p:nvSpPr>
        <p:spPr/>
        <p:txBody>
          <a:bodyPr/>
          <a:lstStyle/>
          <a:p>
            <a:r>
              <a:rPr lang="en-GB" dirty="0"/>
              <a:t>Standard Identifiers and Interoperability</a:t>
            </a:r>
          </a:p>
        </p:txBody>
      </p:sp>
      <p:sp>
        <p:nvSpPr>
          <p:cNvPr id="5" name="AutoShape 4" descr="data:image/jpeg;base64,/9j/4AAQSkZJRgABAQAAAQABAAD/2wCEAAkGBxITEhUTERQWFhUXGBsaFhQYGSIaIBwiHRwaHSAbHRoaHigiHB0lJxgbIjEjJSksLi4uGR8zODMtNygtLisBCgoKDg0OGxAQGy8mICYyLC8yNyw3NDI1LDQ3LywsLSwsMCwsLC8sLCwsLCwsNCwsLCwsLywsLCwsLCwsLCwsLP/AABEIAEABQAMBEQACEQEDEQH/xAAbAAEAAgMBAQAAAAAAAAAAAAAAAwQCBQYBB//EADoQAAIBAwMCAwUHAwIHAQAAAAECAwAEEQUSIQYxQVFhEyJxgZEHFDJCUqGxI5LRU/AkM3KCweHxFf/EABoBAQADAQEBAAAAAAAAAAAAAAABAgMEBQb/xAAxEQACAgEEAAQDCAEFAAAAAAABAgADEQQSITEFE0FRYXGxFCIygZGh0fBSFSNCweH/2gAMAwEAAhEDEQA/APuNIkN1dJGu6R1RfNjgfvVlUscASrOqjLHE1idVWROBcR5+Na/Zrf8AEzAaug/8xNk95GE9oXXZ+vIx9e1ZBWzjHM3LqF3Z4kFtrNvIwSOaNmPZQwJqzVOoyRKLdWxwGEvVnNYpEUiKRFIikRSIpExdwBkkADuTUgE8CQSAMmUxrFvnHtV+ta/Z7P8AGc/2yjON4lxGBGQQR5isiMdzoBBGRMqiTFImMkgUEsQAO5NSAScCQzBRk9TCC4RxlGDDzBzUspXsSqWK4ypzJarLytJfxKSGkUEdwTWgqcjIExbUVKcFhmTo4IBByD2NUII4M1BBGRMqiTFIikRSIpEUiKRFIikRSIpEUiKRFIikRSIpEralerDE8r/hRST8vCrIhdgolLHFalj6T5VplhcavcNJM+2NO+OQueyIPPjk167umlQBRzPAqrs11hZjgD+4E6qX7NrMrhWkDfq3A/tjFcg19mfSd58KpxgZmj6K0SYSz21wkn3d1IOQVBKsMEHwJ/it9Vcu1XUjM5dFQ4Zq3B2mU+moEh1ZkHupG0gBJ7AA9yaveS+nB9TiZ6ZVr1ZA6GZ27dd2Abb7X/u2nH1xXD9juxnE9T/UdPnG6dFFIrKGUgqRkEdiK5iCDgzsBBGRNHqfWNnAxR5csOCFBbHxxW6aW1xkCctuuprOCeZe0fXLe5BMEgbHcdiPiDzWdlL1/iE1p1FdoyhzKcPWFkzhFmG4nAGD3PHlWh0toGcTNdbQxwGmOpdY2cDmOST3gcEKC2PQ4omltcZAkW66mttrHmW7rqC2jiWZpV9m34T33fAdzVFosZtoHM0bU1KgctwZDo3VNrctshk97vtYFSfhnvVrNPZWMsJWnWVXHCHmazrSdt6J+ULux5nP/r9669CowWnleL2NuVPTGZZbpiIx5VmLbcgjGDx5eVZ/bH3cjibnwuo15UknEdP7reNzcZRcrjPrnPb5U1OLWHl8mNDu01bG7gcTax6zAwZhIML3+dc509gIGJ2rrKGBIbqRQa/bsdofB9Rj96s2lsUZxKJ4hQ5wGmesXMIUxzNt3iopRydyDqW1dtIXy7DjMw6fihVGEDFl3ck+eB6VOoLlhvGJXQrSqHyjkZkt7rEMR2u3PkOf4qqUWOMgS92spqOGPM5nqEwOBLEcsze/9PI9q79N5i/cf0nja80uBZWeSef0nUaUwEEZPACDn5V59wzYfnPb0xAoUn2ld+orcHG/PqAcVoNJaRnExPiOnBxmXPv0fs/abgU/UKx8tt23HM6PPr2eZniR2urQyHCOCQM+XA+NWeh1GSJSvV02HCtMrPUYpSyxtuK96h6nQAsJarU12khDnEt1nN4pEUiKRFIikRSIpEUiKRFIikRSJzP2jKTYS7fNSfhuGa6tHjzhmcPiIP2dsfCa77JnX7q4H4hKd3zC4rXxAHzB8pj4SR5Rx7zt64J6kUifF7nTDc6pLCG2h5X3MPADk/xXuLZ5enDfCfMtUbdWU9yZ0fW/SVrBZmSFSroV5yTnJwc5rl0upsezDGduu0VVdO5RyJHp2rPDohdThtzRqfLLY4+AzUvUG1WD85FdzJocjvr95oOlb7T4UY3UTyyE8e6CoHpz3NdOoS5j9w4E49LbpkX/AHRkzzSL6OPUo3tAyxPIq7W44cgEePHOflSxGagizuRVai6oGrokD9ZP9ounx290ggQJlA2F89x5+NV0bs9Z3HMv4jWtVo2DE6LU+h7eGxkYgmZU3GTP5hyeO2K5k1bvaB6Tts8PrTTkn8QHc0f2e9PJdlmnJaKLAVM8ZbJPwHHzzXRrLzVgL2ZyeH6YXEl+hMNW09LTVYlgyq74iBntuOCPh3+tK3NunJb4yLqxRq1Ce4n07WNJWdRk4Yfhb/I8RXm03mo8dT2NXpF1C88EdGc89rd2oypyg745HzU9q7Q9N/B7nkmrVaQZU8f30m40q+S7QrIoyuNy+B8iK5bq2obKmehpr01iFXHInO6Bp6zSlW/CoJI8+e1d2otNaZHc8jQ6dbrcN0Js+pNGjSP2kY24IBHgQa59LqGZtrTt8Q0VaV70GMRtWWy9o4y6KVDHvwacpqNo6MYW3Rb2GSARPem59ltM47qSR/aKapd1qiT4e+zTO3t/Eq9M6asxd5feAxx5k8kn/fjWmquNYCrMPDtMt5Z7OcTzqjS0iKtGMBsgj1Hl/vwqdJcz5DSPEtKlJDJ0ZnrlyRbwRjsy5PyxgfvVaEBtdpbWWkaetB6iR2tzZiMK0bliPebHOfTmrOl5bIIla7dGte1lJPvPelMM7xMMoy5IPoe9Rq+FDjsSfDMM7VtyCJUNoWuWij90FivwHjWvmYqDtOfyS2pNScckflOv0zSY4M7M5IAJJz2rzLb2s/FPf0+krozs9ZfrGdUUiKRFIikRSIpEUiKRFIikRSIpEhvLZZUaNxlWBBHoasrFTkSrqHUqejPk4S60ecsF3xNxnsrgdskfhYZ/c969fNeqTHRnz+LtDZnGQf3/APZvn+1GHbkQSb/IsAP7u/7Vz/6c2fxcTrPi6Y4U5/v96mn6Qu5RNPqEqv7FVdmx2JY/hTJwcVtqVXatS98Tm0buHbUMOOf6JrNO6hij1FrshihZyFGN3vduM4/etXoZqRX6zCvUqupNpBxzPoH2hyhtOdh2Owj5kV52jGLgPnPX8QOdMT8pyvS80d1ZPp4DCX3pFY425DAgZzn9q7Lwa7Rd6dTg0rLdQdP69yLpbqprDdbXUTYDEjGNyk9xg9we/f61N+mF330MrpdYdNmuxZ0mkddi5ukhigbYc5Y8sPIkDgL658a5rNGa6yzNzO2nxAW2hFXicZ1pr0dzdJJGGAQBSGxnhieME126alq6yD6zzdbqVttDKDxPoWoaul1ps80YYKUcYbAPHHgTXmpUa71U/Cew963aZnXrB7nK/ZZrMcbNbkMXlbKkYwML4858PKuzX1Fhv9BODwu9VPlnsyv1/cCPVEkbsnsmIHfAOePpVtIu6gj5yniDbdUGPpidBe6gZGivIlb2bYI3eBU4wcE4qlKAKam7ldXY3mLqFHHH9M2Fx1YpQhYzuIxyRgf5rJdCQ3Jm9niylCAvMk6OsWUNIwwGAC58fHP8VGtsBwol/CqGUGw+vU0ek3zQyFwu4chh6ZrrurFi7Z5mlvNFm8DI9Zf1rXPbqIolbBIznufIACsaNN5R3MZ1avX/AGhRXWDLN8wt7UQuDvkVu3YHIJz9azrBtu3joTa4jTaUUt2wMg6auEZHtznMmcHw7VfVKQws9pn4fYjI1B7bP0kGk6g1pI6SKcHGQO4x4jzFXuqF6hlMy0uobRuyWCY69qZuAGVSI1OMnxJ/+VOnpFXBPJka3VHUAMBhR9ZPPH95t0MQJaEbWHnkDt9Kop8m0hummjr9p06mscpwf/JY07qdVQLKhJUYyMc4889jVLNGS2VM1o8UVU22Dke0u2HUG8Su0ZCIAQRz8s9s1lZpdpVQeTOmjxDeHcrgCc/baki3JmIO0ljjx5rtaljVs9Z5VepRdSbT1zO7jfIBHiM145GDifTqcgGZVEmKRFIikRSIpEUiKRFIikRSIpEUiKRMXQEYIBB7g80BxIIz3Ka6NbA5EEWfPYP8Vp5r+5mfkV5ztEuNGCNpAI8iOPpVMnuaEAjEg/8Az4f9KP8AtH+Kne3vK+WnsJNJErDaygjyIyPpUAkcyxAIwZhFaxqcqiqfMKB/FSWJ7MgIo6ExurGKT/mRo+O25Qf5orsvRkNWrfiGZlbWscYxGioPJQB/FQzFuzJVFXhRiYfcIf8ATT+0f4qd7e8jy09hJVgQLtCqF/TgY+lRk5zLbRjGJhHZxqcrGgPmFA/8VJZj2ZARRyBPZbSNjlkVj5lQf5oGI6MFFPJEzSJQNoAA8gOPpUZOcydoxiRLZRA5EaZ89oq3mP1kzMUVg5Cj9Jhql77GMvtLYIGB61NVfmNtziV1N3k178ZnG6LdmGQsYywYbcdu5HpXqXp5i4zPntJcabCSuc8Tt4rVFOVRQfMACvJLsezPpFqRTlQBM3iU/iAPxGagEjqWKqexPFhUchQD5gULE+sBFHIE8mt0f8aq3xGalXZejIetH/EMzIRLjbtGPLHH0qNxzmTsXGMcT1IwOwA+AxQknuSFA6EiktI2OWRSfMgVYWMOAZRqa2OSokvsxjGBjyxx9Krk5zL7RjGOJh92T9C/QVO9veV8tPYSUVWXikRSIpEUiKRFIikRSIpEUiKRFIikRSJycOo3dxNOsM0MRicoIHTcWA/MxyCAfDANdhrrRVLAnPrPPFttjsEYDBxg/WbbUOoYIWKOWLKMvsQtsHm20HaPjWKUO4yJ02amus4P7enz9ovuoYIsbizZUPlEZwFP5iVHA9aLQ7SH1Nad/PjmeXXUtrHt3ScsodAASWBOBtAHJ9KLp7G6EPq6lxk98/P5TGTqi1DlN5OG2s4RioY8bS4GAakaewjOJB1dQOM/D4frNfadXRr7UXDe8krr7qE7VDYBfAOPia0bTMcbPYTFNaoyHPRPXoM+s6K4u0SMys2EA3Fu/HnxXMFJO0dzsZ1VdxPEoWvUVu/tMFlMa72V0ZTt/UAwyRxWjUOuPjMk1NbZ+HPIxMLXqi1kdURyS/CNtIVj32hiME+lS2nsUEkdSE1dTMAD3/e5R1/q6KOOYRNmSMEBthKB/wBJbGM+mavVpmZhu6Myv1iKrbTyP0z7S/rOqPDZtOq7nCBseGSByceAzms66w1uwza64pSXA5xKAubtIJZzcQzoImZSqYwwGRjDEFfjWm2suF2kczLfatZfcCMeglrS+qIJTGm873AwdpCs2MsFbGCR5Cq2ad1yccCXq1db4XPJ/STW/Udu8gjDMCxIUlGVWI7hWIwTVTQ4XMsuqrZto+k8j6mtSWAkHuhi5wcLtODuPh2486HT2AZxA1VRJGes/lJdN12GZiiFg2NwV0KEj9Q3AZHqKh6WQZMmvUJYcDv48SrquozNOtra7Q+zfJK4yEXOBhR+Jjz41etFCb366+cpba5sFdffZJ9JBeS3tvDO8ksUoWMsjBNhDDwK5II+dSoqdlABHMo5vqRmJBwOOJZ03qa3lZIw53uODtIViB7wViMHHpVX07qCccS9errchc8n9/lM16mti4QOeW2B9p2Fu23fjbn51H2d8Zx/P6S32qrdjPw+H69SO56rtEZlLnKMVfCk7cHGWwPdHqakaawjOJVtZUpIJ67+Hzklv1JbySeyR/eIba207W299rdmx6VBodRuIll1VbNtB/vw95Xg6mhSKIySGR3TfmONuRnG7aMlV+NWOnYscDHzMoNUiqNxySM8A/rFr1Qj3TwYO0KpVtrckgk54wBgDmjacisPC6tWtKSSDqy0fG2TIJUbtpwCxwATjAPpUHTWDsSV1lLdGbJr+MSiHP8AUK7toHhnGSfCs9h27vSb+Yu/Z6y1VJeKRFIikRSIpEUiKRFIikRSIpEUiKROL6ljknLKLKQXAOIbhWGBzwxcEEf9OK7qSE538eonm6gNZkeWd3oR9c/9SKfTJYppzIlxIs21g1u+ATtClXXIx6H1qRYrKMEDHvIapkdtwJz/AIn4es9ntLhcRCO4EQhUQxxuAAxzuEr5zxxz2xmgZD97IznnP/UMlg+6AcY4APr8TJumtKlSa3aSMrstAhY/lbcePjiq3WKVYA/8pbTUsrKWHS4kuhTT2kQtjayOyMQrpt2OCc7ixPunnkEVFoS1t+7Emg2Up5WwnHt0fjJLPTXFreqYyHkecqMctnO0/OoawGxDnrEtXUwqsGOSW/P2ly6juFsFWAETCJBjjIwBkDPGe9UUobst1maMLBRhPxYE0AsJnkldY7jabWRFaZssWPhjPu58vjXRvUKASOx1OUVuWJAONpHP94m2udOf2FiqxnMckJYD8uFO4/vWIcb3JPYM3ao+XWAOiPymnlguI7KayFs7v7+2QY2MCSd+c53emO9bAo1ot3YE5iti0tTsJPPPp8/nOukeSO3BSL2jhFHs8hc8AEZPFcYAZ+TgT0CWWvgZOOpyLac7tO9tbSW6NA6vG2B7Rz+HagJGRzz612bwAodsnI/ITg8pmLFEKjBz8T8pudQ0+T2VisacxyRlh+nEbDJ9MkVijjc5J7B+s6LK221hR0R9DNJHa3UjWxljuDIk6NMzsNgwT+BQcEc9/AfGty1ahsEYI49/znMEtYpuByCCc9flLg0CV7CeIJtkeZ3weN39TIyfUAVTzlFwbPGB9Jp9mZtOyY5JJ+fMtaJb7p0dobpWRW9+aTIXOMqOTuzjv6CqWthCAR+U0pXNgJVuPcyzqtvNDci6hjMqsns5YwQG4OVZc8HueKrWyunlsceolrVdLfNQZ4wR/Eg1S8uLmCdFtZEUxMAXIDMx7AIM8d+SasipW6ktnn0lbXstrZQhHHr/ABM9U05yLEIhAjcb8fkHsyM/U1COBvye/wCZNlbEVgDr9uJo7DR2SNLaaC6cqwHuSf0iA2Q4yePPGM1u9oLF1YfpzOZKSFFbqx+R4+c2iaZJ921AezO+WSUqPFgQNuKyNi76zngATYVN5VoxySfzk1zp8n/AbUP9MHfj8v8ASI5+fFVVx9/J7/mWepv9rA6/iaVbGaO3t9sNwlwkO1ZItp5yT7ORSeV7HPrW+9WdskYz6/UTA1uqLhTuA7H0M3FtDcJde0liLe2gRGZMYR1DZyCexz3GaxYoUwD0T+c3VbBbuYdgDj0M90rQt2mLbSL7NjGdwPg2Scn54NQ92L9455k16fOm8sjHE86GV5Ue7m/5k21R6KgwMfE5P0qdVhSK16EjQ7nBtfs/QTqa5J3RSIpEUiKRFIikRSIpEUiKRFIikRSIpEUiKRFIikRSIpEUiKRFIikRSIpEUiKRFIikRSIpEUiKRFIikRSJT1XTI7hPZyglc5wCR/Hxq9djIcrM7altXa3UsQQqihEAVVGAB4AVUkk5MuqhRgSSokxSIpEUiKRFIikRSIpEUiKRFIikT//Z"/>
          <p:cNvSpPr>
            <a:spLocks noChangeAspect="1" noChangeArrowheads="1"/>
          </p:cNvSpPr>
          <p:nvPr/>
        </p:nvSpPr>
        <p:spPr bwMode="auto">
          <a:xfrm>
            <a:off x="1466236" y="84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sp>
        <p:nvSpPr>
          <p:cNvPr id="6" name="AutoShape 6" descr="data:image/jpeg;base64,/9j/4AAQSkZJRgABAQAAAQABAAD/2wCEAAkGBxITEhUTERQWFhUXGBsaFhQYGSIaIBwiHRwaHSAbHRoaHigiHB0lJxgbIjEjJSksLi4uGR8zODMtNygtLisBCgoKDg0OGxAQGy8mICYyLC8yNyw3NDI1LDQ3LywsLSwsMCwsLC8sLCwsLCwsNCwsLCwsLywsLCwsLCwsLCwsLP/AABEIAEABQAMBEQACEQEDEQH/xAAbAAEAAgMBAQAAAAAAAAAAAAAAAwQCBQYBB//EADoQAAIBAwMCAwUHAwIHAQAAAAECAwAEEQUSIQYxQVFhEyJxgZEHFDJCUqGxI5LRU/AkM3KCweHxFf/EABoBAQADAQEBAAAAAAAAAAAAAAABAgMEBQb/xAAxEQACAgEEAAQDCAEFAAAAAAABAgADEQQSITEFE0FRYXGxFCIygZGh0fBSFSNCweH/2gAMAwEAAhEDEQA/APuNIkN1dJGu6R1RfNjgfvVlUscASrOqjLHE1idVWROBcR5+Na/Zrf8AEzAaug/8xNk95GE9oXXZ+vIx9e1ZBWzjHM3LqF3Z4kFtrNvIwSOaNmPZQwJqzVOoyRKLdWxwGEvVnNYpEUiKRFIikRSIpExdwBkkADuTUgE8CQSAMmUxrFvnHtV+ta/Z7P8AGc/2yjON4lxGBGQQR5isiMdzoBBGRMqiTFImMkgUEsQAO5NSAScCQzBRk9TCC4RxlGDDzBzUspXsSqWK4ypzJarLytJfxKSGkUEdwTWgqcjIExbUVKcFhmTo4IBByD2NUII4M1BBGRMqiTFIikRSIpEUiKRFIikRSIpEUiKRFIikRSIpEralerDE8r/hRST8vCrIhdgolLHFalj6T5VplhcavcNJM+2NO+OQueyIPPjk167umlQBRzPAqrs11hZjgD+4E6qX7NrMrhWkDfq3A/tjFcg19mfSd58KpxgZmj6K0SYSz21wkn3d1IOQVBKsMEHwJ/it9Vcu1XUjM5dFQ4Zq3B2mU+moEh1ZkHupG0gBJ7AA9yaveS+nB9TiZ6ZVr1ZA6GZ27dd2Abb7X/u2nH1xXD9juxnE9T/UdPnG6dFFIrKGUgqRkEdiK5iCDgzsBBGRNHqfWNnAxR5csOCFBbHxxW6aW1xkCctuuprOCeZe0fXLe5BMEgbHcdiPiDzWdlL1/iE1p1FdoyhzKcPWFkzhFmG4nAGD3PHlWh0toGcTNdbQxwGmOpdY2cDmOST3gcEKC2PQ4omltcZAkW66mttrHmW7rqC2jiWZpV9m34T33fAdzVFosZtoHM0bU1KgctwZDo3VNrctshk97vtYFSfhnvVrNPZWMsJWnWVXHCHmazrSdt6J+ULux5nP/r9669CowWnleL2NuVPTGZZbpiIx5VmLbcgjGDx5eVZ/bH3cjibnwuo15UknEdP7reNzcZRcrjPrnPb5U1OLWHl8mNDu01bG7gcTax6zAwZhIML3+dc509gIGJ2rrKGBIbqRQa/bsdofB9Rj96s2lsUZxKJ4hQ5wGmesXMIUxzNt3iopRydyDqW1dtIXy7DjMw6fihVGEDFl3ck+eB6VOoLlhvGJXQrSqHyjkZkt7rEMR2u3PkOf4qqUWOMgS92spqOGPM5nqEwOBLEcsze/9PI9q79N5i/cf0nja80uBZWeSef0nUaUwEEZPACDn5V59wzYfnPb0xAoUn2ld+orcHG/PqAcVoNJaRnExPiOnBxmXPv0fs/abgU/UKx8tt23HM6PPr2eZniR2urQyHCOCQM+XA+NWeh1GSJSvV02HCtMrPUYpSyxtuK96h6nQAsJarU12khDnEt1nN4pEUiKRFIikRSIpEUiKRFIikRSJzP2jKTYS7fNSfhuGa6tHjzhmcPiIP2dsfCa77JnX7q4H4hKd3zC4rXxAHzB8pj4SR5Rx7zt64J6kUifF7nTDc6pLCG2h5X3MPADk/xXuLZ5enDfCfMtUbdWU9yZ0fW/SVrBZmSFSroV5yTnJwc5rl0upsezDGduu0VVdO5RyJHp2rPDohdThtzRqfLLY4+AzUvUG1WD85FdzJocjvr95oOlb7T4UY3UTyyE8e6CoHpz3NdOoS5j9w4E49LbpkX/AHRkzzSL6OPUo3tAyxPIq7W44cgEePHOflSxGagizuRVai6oGrokD9ZP9ounx290ggQJlA2F89x5+NV0bs9Z3HMv4jWtVo2DE6LU+h7eGxkYgmZU3GTP5hyeO2K5k1bvaB6Tts8PrTTkn8QHc0f2e9PJdlmnJaKLAVM8ZbJPwHHzzXRrLzVgL2ZyeH6YXEl+hMNW09LTVYlgyq74iBntuOCPh3+tK3NunJb4yLqxRq1Ce4n07WNJWdRk4Yfhb/I8RXm03mo8dT2NXpF1C88EdGc89rd2oypyg745HzU9q7Q9N/B7nkmrVaQZU8f30m40q+S7QrIoyuNy+B8iK5bq2obKmehpr01iFXHInO6Bp6zSlW/CoJI8+e1d2otNaZHc8jQ6dbrcN0Js+pNGjSP2kY24IBHgQa59LqGZtrTt8Q0VaV70GMRtWWy9o4y6KVDHvwacpqNo6MYW3Rb2GSARPem59ltM47qSR/aKapd1qiT4e+zTO3t/Eq9M6asxd5feAxx5k8kn/fjWmquNYCrMPDtMt5Z7OcTzqjS0iKtGMBsgj1Hl/vwqdJcz5DSPEtKlJDJ0ZnrlyRbwRjsy5PyxgfvVaEBtdpbWWkaetB6iR2tzZiMK0bliPebHOfTmrOl5bIIla7dGte1lJPvPelMM7xMMoy5IPoe9Rq+FDjsSfDMM7VtyCJUNoWuWij90FivwHjWvmYqDtOfyS2pNScckflOv0zSY4M7M5IAJJz2rzLb2s/FPf0+krozs9ZfrGdUUiKRFIikRSIpEUiKRFIikRSIpEhvLZZUaNxlWBBHoasrFTkSrqHUqejPk4S60ecsF3xNxnsrgdskfhYZ/c969fNeqTHRnz+LtDZnGQf3/APZvn+1GHbkQSb/IsAP7u/7Vz/6c2fxcTrPi6Y4U5/v96mn6Qu5RNPqEqv7FVdmx2JY/hTJwcVtqVXatS98Tm0buHbUMOOf6JrNO6hij1FrshihZyFGN3vduM4/etXoZqRX6zCvUqupNpBxzPoH2hyhtOdh2Owj5kV52jGLgPnPX8QOdMT8pyvS80d1ZPp4DCX3pFY425DAgZzn9q7Lwa7Rd6dTg0rLdQdP69yLpbqprDdbXUTYDEjGNyk9xg9we/f61N+mF330MrpdYdNmuxZ0mkddi5ukhigbYc5Y8sPIkDgL658a5rNGa6yzNzO2nxAW2hFXicZ1pr0dzdJJGGAQBSGxnhieME126alq6yD6zzdbqVttDKDxPoWoaul1ps80YYKUcYbAPHHgTXmpUa71U/Cew963aZnXrB7nK/ZZrMcbNbkMXlbKkYwML4858PKuzX1Fhv9BODwu9VPlnsyv1/cCPVEkbsnsmIHfAOePpVtIu6gj5yniDbdUGPpidBe6gZGivIlb2bYI3eBU4wcE4qlKAKam7ldXY3mLqFHHH9M2Fx1YpQhYzuIxyRgf5rJdCQ3Jm9niylCAvMk6OsWUNIwwGAC58fHP8VGtsBwol/CqGUGw+vU0ek3zQyFwu4chh6ZrrurFi7Z5mlvNFm8DI9Zf1rXPbqIolbBIznufIACsaNN5R3MZ1avX/AGhRXWDLN8wt7UQuDvkVu3YHIJz9azrBtu3joTa4jTaUUt2wMg6auEZHtznMmcHw7VfVKQws9pn4fYjI1B7bP0kGk6g1pI6SKcHGQO4x4jzFXuqF6hlMy0uobRuyWCY69qZuAGVSI1OMnxJ/+VOnpFXBPJka3VHUAMBhR9ZPPH95t0MQJaEbWHnkDt9Kop8m0hummjr9p06mscpwf/JY07qdVQLKhJUYyMc4889jVLNGS2VM1o8UVU22Dke0u2HUG8Su0ZCIAQRz8s9s1lZpdpVQeTOmjxDeHcrgCc/baki3JmIO0ljjx5rtaljVs9Z5VepRdSbT1zO7jfIBHiM145GDifTqcgGZVEmKRFIikRSIpEUiKRFIikRSIpEUiKRMXQEYIBB7g80BxIIz3Ka6NbA5EEWfPYP8Vp5r+5mfkV5ztEuNGCNpAI8iOPpVMnuaEAjEg/8Az4f9KP8AtH+Kne3vK+WnsJNJErDaygjyIyPpUAkcyxAIwZhFaxqcqiqfMKB/FSWJ7MgIo6ExurGKT/mRo+O25Qf5orsvRkNWrfiGZlbWscYxGioPJQB/FQzFuzJVFXhRiYfcIf8ATT+0f4qd7e8jy09hJVgQLtCqF/TgY+lRk5zLbRjGJhHZxqcrGgPmFA/8VJZj2ZARRyBPZbSNjlkVj5lQf5oGI6MFFPJEzSJQNoAA8gOPpUZOcydoxiRLZRA5EaZ89oq3mP1kzMUVg5Cj9Jhql77GMvtLYIGB61NVfmNtziV1N3k178ZnG6LdmGQsYywYbcdu5HpXqXp5i4zPntJcabCSuc8Tt4rVFOVRQfMACvJLsezPpFqRTlQBM3iU/iAPxGagEjqWKqexPFhUchQD5gULE+sBFHIE8mt0f8aq3xGalXZejIetH/EMzIRLjbtGPLHH0qNxzmTsXGMcT1IwOwA+AxQknuSFA6EiktI2OWRSfMgVYWMOAZRqa2OSokvsxjGBjyxx9Krk5zL7RjGOJh92T9C/QVO9veV8tPYSUVWXikRSIpEUiKRFIikRSIpEUiKRFIikRSJycOo3dxNOsM0MRicoIHTcWA/MxyCAfDANdhrrRVLAnPrPPFttjsEYDBxg/WbbUOoYIWKOWLKMvsQtsHm20HaPjWKUO4yJ02amus4P7enz9ovuoYIsbizZUPlEZwFP5iVHA9aLQ7SH1Nad/PjmeXXUtrHt3ScsodAASWBOBtAHJ9KLp7G6EPq6lxk98/P5TGTqi1DlN5OG2s4RioY8bS4GAakaewjOJB1dQOM/D4frNfadXRr7UXDe8krr7qE7VDYBfAOPia0bTMcbPYTFNaoyHPRPXoM+s6K4u0SMys2EA3Fu/HnxXMFJO0dzsZ1VdxPEoWvUVu/tMFlMa72V0ZTt/UAwyRxWjUOuPjMk1NbZ+HPIxMLXqi1kdURyS/CNtIVj32hiME+lS2nsUEkdSE1dTMAD3/e5R1/q6KOOYRNmSMEBthKB/wBJbGM+mavVpmZhu6Myv1iKrbTyP0z7S/rOqPDZtOq7nCBseGSByceAzms66w1uwza64pSXA5xKAubtIJZzcQzoImZSqYwwGRjDEFfjWm2suF2kczLfatZfcCMeglrS+qIJTGm873AwdpCs2MsFbGCR5Cq2ad1yccCXq1db4XPJ/STW/Udu8gjDMCxIUlGVWI7hWIwTVTQ4XMsuqrZto+k8j6mtSWAkHuhi5wcLtODuPh2486HT2AZxA1VRJGes/lJdN12GZiiFg2NwV0KEj9Q3AZHqKh6WQZMmvUJYcDv48SrquozNOtra7Q+zfJK4yEXOBhR+Jjz41etFCb366+cpba5sFdffZJ9JBeS3tvDO8ksUoWMsjBNhDDwK5II+dSoqdlABHMo5vqRmJBwOOJZ03qa3lZIw53uODtIViB7wViMHHpVX07qCccS9errchc8n9/lM16mti4QOeW2B9p2Fu23fjbn51H2d8Zx/P6S32qrdjPw+H69SO56rtEZlLnKMVfCk7cHGWwPdHqakaawjOJVtZUpIJ67+Hzklv1JbySeyR/eIba207W299rdmx6VBodRuIll1VbNtB/vw95Xg6mhSKIySGR3TfmONuRnG7aMlV+NWOnYscDHzMoNUiqNxySM8A/rFr1Qj3TwYO0KpVtrckgk54wBgDmjacisPC6tWtKSSDqy0fG2TIJUbtpwCxwATjAPpUHTWDsSV1lLdGbJr+MSiHP8AUK7toHhnGSfCs9h27vSb+Yu/Z6y1VJeKRFIikRSIpEUiKRFIikRSIpEUiKROL6ljknLKLKQXAOIbhWGBzwxcEEf9OK7qSE538eonm6gNZkeWd3oR9c/9SKfTJYppzIlxIs21g1u+ATtClXXIx6H1qRYrKMEDHvIapkdtwJz/AIn4es9ntLhcRCO4EQhUQxxuAAxzuEr5zxxz2xmgZD97IznnP/UMlg+6AcY4APr8TJumtKlSa3aSMrstAhY/lbcePjiq3WKVYA/8pbTUsrKWHS4kuhTT2kQtjayOyMQrpt2OCc7ixPunnkEVFoS1t+7Emg2Up5WwnHt0fjJLPTXFreqYyHkecqMctnO0/OoawGxDnrEtXUwqsGOSW/P2ly6juFsFWAETCJBjjIwBkDPGe9UUobst1maMLBRhPxYE0AsJnkldY7jabWRFaZssWPhjPu58vjXRvUKASOx1OUVuWJAONpHP94m2udOf2FiqxnMckJYD8uFO4/vWIcb3JPYM3ao+XWAOiPymnlguI7KayFs7v7+2QY2MCSd+c53emO9bAo1ot3YE5iti0tTsJPPPp8/nOukeSO3BSL2jhFHs8hc8AEZPFcYAZ+TgT0CWWvgZOOpyLac7tO9tbSW6NA6vG2B7Rz+HagJGRzz612bwAodsnI/ITg8pmLFEKjBz8T8pudQ0+T2VisacxyRlh+nEbDJ9MkVijjc5J7B+s6LK221hR0R9DNJHa3UjWxljuDIk6NMzsNgwT+BQcEc9/AfGty1ahsEYI49/znMEtYpuByCCc9flLg0CV7CeIJtkeZ3weN39TIyfUAVTzlFwbPGB9Jp9mZtOyY5JJ+fMtaJb7p0dobpWRW9+aTIXOMqOTuzjv6CqWthCAR+U0pXNgJVuPcyzqtvNDci6hjMqsns5YwQG4OVZc8HueKrWyunlsceolrVdLfNQZ4wR/Eg1S8uLmCdFtZEUxMAXIDMx7AIM8d+SasipW6ktnn0lbXstrZQhHHr/ABM9U05yLEIhAjcb8fkHsyM/U1COBvye/wCZNlbEVgDr9uJo7DR2SNLaaC6cqwHuSf0iA2Q4yePPGM1u9oLF1YfpzOZKSFFbqx+R4+c2iaZJ921AezO+WSUqPFgQNuKyNi76zngATYVN5VoxySfzk1zp8n/AbUP9MHfj8v8ASI5+fFVVx9/J7/mWepv9rA6/iaVbGaO3t9sNwlwkO1ZItp5yT7ORSeV7HPrW+9WdskYz6/UTA1uqLhTuA7H0M3FtDcJde0liLe2gRGZMYR1DZyCexz3GaxYoUwD0T+c3VbBbuYdgDj0M90rQt2mLbSL7NjGdwPg2Scn54NQ92L9455k16fOm8sjHE86GV5Ue7m/5k21R6KgwMfE5P0qdVhSK16EjQ7nBtfs/QTqa5J3RSIpEUiKRFIikRSIpEUiKRFIikRSIpEUiKRFIikRSIpEUiKRFIikRSIpEUiKRFIikRSIpEUiKRFIikRSJT1XTI7hPZyglc5wCR/Hxq9djIcrM7altXa3UsQQqihEAVVGAB4AVUkk5MuqhRgSSokxSIpEUiKRFIikRSIpEUiKRFIikT//Z"/>
          <p:cNvSpPr>
            <a:spLocks noChangeAspect="1" noChangeArrowheads="1"/>
          </p:cNvSpPr>
          <p:nvPr/>
        </p:nvSpPr>
        <p:spPr bwMode="auto">
          <a:xfrm>
            <a:off x="1618636" y="16084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FFFFFF"/>
              </a:solidFill>
            </a:endParaRPr>
          </a:p>
        </p:txBody>
      </p:sp>
      <p:grpSp>
        <p:nvGrpSpPr>
          <p:cNvPr id="10" name="Group 9">
            <a:extLst>
              <a:ext uri="{FF2B5EF4-FFF2-40B4-BE49-F238E27FC236}">
                <a16:creationId xmlns:a16="http://schemas.microsoft.com/office/drawing/2014/main" xmlns="" id="{F7E4EB3E-A78C-4AB4-BBA9-310D3566A0E0}"/>
              </a:ext>
            </a:extLst>
          </p:cNvPr>
          <p:cNvGrpSpPr/>
          <p:nvPr/>
        </p:nvGrpSpPr>
        <p:grpSpPr>
          <a:xfrm>
            <a:off x="8560789" y="4745604"/>
            <a:ext cx="1407695" cy="1370288"/>
            <a:chOff x="7378896" y="4034805"/>
            <a:chExt cx="1407695" cy="1370288"/>
          </a:xfrm>
        </p:grpSpPr>
        <p:pic>
          <p:nvPicPr>
            <p:cNvPr id="29698" name="Picture 2" descr="http://www.ncbi.nlm.nih.gov/core/assets/news/images/pubchem_logo_thumb.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54871" y="4468470"/>
              <a:ext cx="1222033" cy="470012"/>
            </a:xfrm>
            <a:prstGeom prst="rect">
              <a:avLst/>
            </a:prstGeom>
            <a:noFill/>
            <a:extLst>
              <a:ext uri="{909E8E84-426E-40DD-AFC4-6F175D3DCCD1}">
                <a14:hiddenFill xmlns:a14="http://schemas.microsoft.com/office/drawing/2010/main">
                  <a:solidFill>
                    <a:srgbClr val="FFFFFF"/>
                  </a:solidFill>
                </a14:hiddenFill>
              </a:ext>
            </a:extLst>
          </p:spPr>
        </p:pic>
        <p:pic>
          <p:nvPicPr>
            <p:cNvPr id="29714" name="Picture 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78896" y="4034805"/>
              <a:ext cx="1407695" cy="25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6" descr="wwpdb-small-new.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84906" y="5065802"/>
              <a:ext cx="1145407" cy="339291"/>
            </a:xfrm>
            <a:prstGeom prst="rect">
              <a:avLst/>
            </a:prstGeom>
            <a:noFill/>
            <a:ln w="9525">
              <a:noFill/>
              <a:miter lim="800000"/>
              <a:headEnd/>
              <a:tailEnd/>
            </a:ln>
          </p:spPr>
        </p:pic>
      </p:grpSp>
      <p:grpSp>
        <p:nvGrpSpPr>
          <p:cNvPr id="15" name="Group 14">
            <a:extLst>
              <a:ext uri="{FF2B5EF4-FFF2-40B4-BE49-F238E27FC236}">
                <a16:creationId xmlns:a16="http://schemas.microsoft.com/office/drawing/2014/main" xmlns="" id="{87ECD84B-CF24-4B91-B9E3-60976825FC5E}"/>
              </a:ext>
            </a:extLst>
          </p:cNvPr>
          <p:cNvGrpSpPr/>
          <p:nvPr/>
        </p:nvGrpSpPr>
        <p:grpSpPr>
          <a:xfrm>
            <a:off x="1612384" y="1542448"/>
            <a:ext cx="6552728" cy="2347165"/>
            <a:chOff x="539552" y="1649644"/>
            <a:chExt cx="6552728" cy="2347165"/>
          </a:xfrm>
          <a:solidFill>
            <a:schemeClr val="bg1"/>
          </a:solidFill>
        </p:grpSpPr>
        <p:sp>
          <p:nvSpPr>
            <p:cNvPr id="9" name="Rectangle 8"/>
            <p:cNvSpPr/>
            <p:nvPr/>
          </p:nvSpPr>
          <p:spPr bwMode="auto">
            <a:xfrm>
              <a:off x="539552" y="1649644"/>
              <a:ext cx="6552728" cy="2347165"/>
            </a:xfrm>
            <a:prstGeom prst="rect">
              <a:avLst/>
            </a:prstGeom>
            <a:grpFill/>
            <a:ln w="12700" cap="flat" cmpd="sng" algn="ctr">
              <a:solidFill>
                <a:schemeClr val="tx1">
                  <a:lumMod val="75000"/>
                </a:schemeClr>
              </a:solidFill>
              <a:prstDash val="dash"/>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dirty="0" err="1">
                <a:solidFill>
                  <a:srgbClr val="000000"/>
                </a:solidFill>
                <a:latin typeface="Calibri" pitchFamily="34" charset="0"/>
              </a:endParaRPr>
            </a:p>
          </p:txBody>
        </p:sp>
        <p:grpSp>
          <p:nvGrpSpPr>
            <p:cNvPr id="37" name="Group 36"/>
            <p:cNvGrpSpPr/>
            <p:nvPr/>
          </p:nvGrpSpPr>
          <p:grpSpPr>
            <a:xfrm>
              <a:off x="650201" y="2647632"/>
              <a:ext cx="5636589" cy="586957"/>
              <a:chOff x="1416114" y="2507774"/>
              <a:chExt cx="5636589" cy="586957"/>
            </a:xfrm>
            <a:grpFill/>
          </p:grpSpPr>
          <p:pic>
            <p:nvPicPr>
              <p:cNvPr id="1028" name="Picture 4" descr="http://prl.aps.org/files/orcid-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16114" y="2542512"/>
                <a:ext cx="978874" cy="332814"/>
              </a:xfrm>
              <a:prstGeom prst="rect">
                <a:avLst/>
              </a:prstGeom>
              <a:grpFill/>
              <a:extLst/>
            </p:spPr>
          </p:pic>
          <p:sp>
            <p:nvSpPr>
              <p:cNvPr id="49" name="Content Placeholder 2"/>
              <p:cNvSpPr txBox="1">
                <a:spLocks/>
              </p:cNvSpPr>
              <p:nvPr/>
            </p:nvSpPr>
            <p:spPr bwMode="auto">
              <a:xfrm>
                <a:off x="2757579" y="2507774"/>
                <a:ext cx="4295124" cy="586957"/>
              </a:xfrm>
              <a:prstGeom prst="rect">
                <a:avLst/>
              </a:prstGeom>
              <a:grpFill/>
              <a:ln w="9525">
                <a:noFill/>
                <a:miter lim="800000"/>
                <a:headEnd/>
                <a:tailEnd/>
              </a:ln>
            </p:spPr>
            <p:txBody>
              <a:bodyPr vert="horz" wrap="square" lIns="90000" tIns="46800" rIns="90000" bIns="46800" numCol="1" anchor="t" anchorCtr="0" compatLnSpc="1">
                <a:prstTxWarp prst="textNoShape">
                  <a:avLst/>
                </a:prstTxWarp>
                <a:spAutoFit/>
              </a:bodyPr>
              <a:lstStyle>
                <a:lvl1pPr marL="342900" indent="-342900" algn="l" rtl="0" eaLnBrk="1" fontAlgn="base" hangingPunct="1">
                  <a:spcBef>
                    <a:spcPct val="20000"/>
                  </a:spcBef>
                  <a:spcAft>
                    <a:spcPct val="20000"/>
                  </a:spcAft>
                  <a:buClr>
                    <a:srgbClr val="C00000"/>
                  </a:buClr>
                  <a:buChar char="•"/>
                  <a:defRPr sz="22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20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8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Tx/>
                  <a:buChar char="–"/>
                  <a:defRPr sz="1600">
                    <a:solidFill>
                      <a:schemeClr val="bg2"/>
                    </a:solidFill>
                    <a:latin typeface="Calibri" pitchFamily="34" charset="0"/>
                    <a:cs typeface="Calibri" pitchFamily="34" charset="0"/>
                  </a:defRPr>
                </a:lvl4pPr>
                <a:lvl5pPr marL="2057400" indent="-228600" algn="l" rtl="0" eaLnBrk="1" fontAlgn="base" hangingPunct="1">
                  <a:spcBef>
                    <a:spcPct val="20000"/>
                  </a:spcBef>
                  <a:spcAft>
                    <a:spcPct val="20000"/>
                  </a:spcAft>
                  <a:buClr>
                    <a:schemeClr val="bg2"/>
                  </a:buClr>
                  <a:buChar char="•"/>
                  <a:defRPr sz="1400">
                    <a:solidFill>
                      <a:schemeClr val="bg2"/>
                    </a:solidFill>
                    <a:latin typeface="Calibri" pitchFamily="34" charset="0"/>
                    <a:cs typeface="Calibri" pitchFamily="34" charset="0"/>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a:lstStyle>
              <a:p>
                <a:pPr marL="1588" lvl="2" indent="-1588">
                  <a:spcAft>
                    <a:spcPts val="0"/>
                  </a:spcAft>
                  <a:buClr>
                    <a:srgbClr val="000000"/>
                  </a:buClr>
                  <a:buNone/>
                </a:pPr>
                <a:r>
                  <a:rPr lang="en-GB" sz="2000" kern="0" dirty="0">
                    <a:solidFill>
                      <a:srgbClr val="000000"/>
                    </a:solidFill>
                  </a:rPr>
                  <a:t>ORCID </a:t>
                </a:r>
                <a:r>
                  <a:rPr lang="en-GB" sz="2000" kern="0" dirty="0" err="1">
                    <a:solidFill>
                      <a:srgbClr val="000000"/>
                    </a:solidFill>
                  </a:rPr>
                  <a:t>iDs</a:t>
                </a:r>
                <a:r>
                  <a:rPr lang="en-GB" sz="2000" kern="0" dirty="0">
                    <a:solidFill>
                      <a:srgbClr val="000000"/>
                    </a:solidFill>
                  </a:rPr>
                  <a:t> for Researchers</a:t>
                </a:r>
              </a:p>
              <a:p>
                <a:pPr marL="1588" lvl="2" indent="-1588">
                  <a:spcBef>
                    <a:spcPts val="0"/>
                  </a:spcBef>
                  <a:buClr>
                    <a:srgbClr val="000000"/>
                  </a:buClr>
                  <a:buNone/>
                </a:pPr>
                <a:r>
                  <a:rPr lang="en-GB" sz="1200" kern="0" dirty="0">
                    <a:solidFill>
                      <a:srgbClr val="000000"/>
                    </a:solidFill>
                  </a:rPr>
                  <a:t>30% of current CSD depositors provide an ORCID </a:t>
                </a:r>
                <a:r>
                  <a:rPr lang="en-GB" sz="1200" kern="0" dirty="0" err="1">
                    <a:solidFill>
                      <a:srgbClr val="000000"/>
                    </a:solidFill>
                  </a:rPr>
                  <a:t>iD</a:t>
                </a:r>
                <a:endParaRPr lang="en-GB" sz="2000" kern="0" dirty="0">
                  <a:solidFill>
                    <a:srgbClr val="000000"/>
                  </a:solidFill>
                </a:endParaRPr>
              </a:p>
            </p:txBody>
          </p:sp>
        </p:grpSp>
        <p:grpSp>
          <p:nvGrpSpPr>
            <p:cNvPr id="35" name="Group 34"/>
            <p:cNvGrpSpPr/>
            <p:nvPr/>
          </p:nvGrpSpPr>
          <p:grpSpPr>
            <a:xfrm>
              <a:off x="744061" y="1702885"/>
              <a:ext cx="6261186" cy="828430"/>
              <a:chOff x="1509974" y="1563027"/>
              <a:chExt cx="6261186" cy="828430"/>
            </a:xfrm>
            <a:grpFill/>
          </p:grpSpPr>
          <p:pic>
            <p:nvPicPr>
              <p:cNvPr id="40" name="Picture 2" descr="Image result for datacite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9974" y="1563027"/>
                <a:ext cx="828430" cy="828430"/>
              </a:xfrm>
              <a:prstGeom prst="rect">
                <a:avLst/>
              </a:prstGeom>
              <a:grpFill/>
              <a:extLst/>
            </p:spPr>
          </p:pic>
          <p:sp>
            <p:nvSpPr>
              <p:cNvPr id="50" name="Content Placeholder 2"/>
              <p:cNvSpPr txBox="1">
                <a:spLocks/>
              </p:cNvSpPr>
              <p:nvPr/>
            </p:nvSpPr>
            <p:spPr bwMode="auto">
              <a:xfrm>
                <a:off x="2757579" y="1645850"/>
                <a:ext cx="5013581" cy="586957"/>
              </a:xfrm>
              <a:prstGeom prst="rect">
                <a:avLst/>
              </a:prstGeom>
              <a:grpFill/>
              <a:ln w="9525">
                <a:noFill/>
                <a:miter lim="800000"/>
                <a:headEnd/>
                <a:tailEnd/>
              </a:ln>
            </p:spPr>
            <p:txBody>
              <a:bodyPr vert="horz" wrap="square" lIns="90000" tIns="46800" rIns="90000" bIns="46800" numCol="1" anchor="t" anchorCtr="0" compatLnSpc="1">
                <a:prstTxWarp prst="textNoShape">
                  <a:avLst/>
                </a:prstTxWarp>
                <a:spAutoFit/>
              </a:bodyPr>
              <a:lstStyle>
                <a:lvl1pPr marL="342900" indent="-342900" algn="l" rtl="0" eaLnBrk="1" fontAlgn="base" hangingPunct="1">
                  <a:spcBef>
                    <a:spcPct val="20000"/>
                  </a:spcBef>
                  <a:spcAft>
                    <a:spcPct val="20000"/>
                  </a:spcAft>
                  <a:buClr>
                    <a:srgbClr val="C00000"/>
                  </a:buClr>
                  <a:buChar char="•"/>
                  <a:defRPr sz="22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20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8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Tx/>
                  <a:buChar char="–"/>
                  <a:defRPr sz="1600">
                    <a:solidFill>
                      <a:schemeClr val="bg2"/>
                    </a:solidFill>
                    <a:latin typeface="Calibri" pitchFamily="34" charset="0"/>
                    <a:cs typeface="Calibri" pitchFamily="34" charset="0"/>
                  </a:defRPr>
                </a:lvl4pPr>
                <a:lvl5pPr marL="2057400" indent="-228600" algn="l" rtl="0" eaLnBrk="1" fontAlgn="base" hangingPunct="1">
                  <a:spcBef>
                    <a:spcPct val="20000"/>
                  </a:spcBef>
                  <a:spcAft>
                    <a:spcPct val="20000"/>
                  </a:spcAft>
                  <a:buClr>
                    <a:schemeClr val="bg2"/>
                  </a:buClr>
                  <a:buChar char="•"/>
                  <a:defRPr sz="1400">
                    <a:solidFill>
                      <a:schemeClr val="bg2"/>
                    </a:solidFill>
                    <a:latin typeface="Calibri" pitchFamily="34" charset="0"/>
                    <a:cs typeface="Calibri" pitchFamily="34" charset="0"/>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a:lstStyle>
              <a:p>
                <a:pPr marL="1588" lvl="2" indent="-1588">
                  <a:spcAft>
                    <a:spcPts val="0"/>
                  </a:spcAft>
                  <a:buClr>
                    <a:srgbClr val="000000"/>
                  </a:buClr>
                  <a:buNone/>
                </a:pPr>
                <a:r>
                  <a:rPr lang="en-GB" sz="2000" kern="0" dirty="0">
                    <a:solidFill>
                      <a:srgbClr val="000000"/>
                    </a:solidFill>
                  </a:rPr>
                  <a:t>DOIs for Digital Objects</a:t>
                </a:r>
              </a:p>
              <a:p>
                <a:pPr marL="1588" lvl="2" indent="-1588">
                  <a:spcBef>
                    <a:spcPts val="0"/>
                  </a:spcBef>
                  <a:buClr>
                    <a:srgbClr val="000000"/>
                  </a:buClr>
                  <a:buNone/>
                </a:pPr>
                <a:r>
                  <a:rPr lang="en-GB" sz="1200" kern="0" dirty="0">
                    <a:solidFill>
                      <a:srgbClr val="000000"/>
                    </a:solidFill>
                  </a:rPr>
                  <a:t>Other persistent identifiers are available (ARKs, Handles, etc.)</a:t>
                </a:r>
              </a:p>
            </p:txBody>
          </p:sp>
        </p:grpSp>
        <p:sp>
          <p:nvSpPr>
            <p:cNvPr id="41" name="Content Placeholder 2"/>
            <p:cNvSpPr txBox="1">
              <a:spLocks/>
            </p:cNvSpPr>
            <p:nvPr/>
          </p:nvSpPr>
          <p:spPr bwMode="auto">
            <a:xfrm>
              <a:off x="2025033" y="3386749"/>
              <a:ext cx="5058232" cy="586957"/>
            </a:xfrm>
            <a:prstGeom prst="rect">
              <a:avLst/>
            </a:prstGeom>
            <a:grpFill/>
            <a:ln w="9525">
              <a:noFill/>
              <a:miter lim="800000"/>
              <a:headEnd/>
              <a:tailEnd/>
            </a:ln>
          </p:spPr>
          <p:txBody>
            <a:bodyPr vert="horz" wrap="square" lIns="90000" tIns="46800" rIns="90000" bIns="46800" numCol="1" anchor="t" anchorCtr="0" compatLnSpc="1">
              <a:prstTxWarp prst="textNoShape">
                <a:avLst/>
              </a:prstTxWarp>
              <a:spAutoFit/>
            </a:bodyPr>
            <a:lstStyle>
              <a:lvl1pPr marL="342900" indent="-342900" algn="l" rtl="0" eaLnBrk="1" fontAlgn="base" hangingPunct="1">
                <a:spcBef>
                  <a:spcPct val="20000"/>
                </a:spcBef>
                <a:spcAft>
                  <a:spcPct val="20000"/>
                </a:spcAft>
                <a:buClr>
                  <a:srgbClr val="C00000"/>
                </a:buClr>
                <a:buChar char="•"/>
                <a:defRPr sz="22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20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8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Tx/>
                <a:buChar char="–"/>
                <a:defRPr sz="1600">
                  <a:solidFill>
                    <a:schemeClr val="bg2"/>
                  </a:solidFill>
                  <a:latin typeface="Calibri" pitchFamily="34" charset="0"/>
                  <a:cs typeface="Calibri" pitchFamily="34" charset="0"/>
                </a:defRPr>
              </a:lvl4pPr>
              <a:lvl5pPr marL="2057400" indent="-228600" algn="l" rtl="0" eaLnBrk="1" fontAlgn="base" hangingPunct="1">
                <a:spcBef>
                  <a:spcPct val="20000"/>
                </a:spcBef>
                <a:spcAft>
                  <a:spcPct val="20000"/>
                </a:spcAft>
                <a:buClr>
                  <a:schemeClr val="bg2"/>
                </a:buClr>
                <a:buChar char="•"/>
                <a:defRPr sz="1400">
                  <a:solidFill>
                    <a:schemeClr val="bg2"/>
                  </a:solidFill>
                  <a:latin typeface="Calibri" pitchFamily="34" charset="0"/>
                  <a:cs typeface="Calibri" pitchFamily="34" charset="0"/>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a:lstStyle>
            <a:p>
              <a:pPr marL="1588" lvl="2" indent="-1588">
                <a:spcAft>
                  <a:spcPts val="0"/>
                </a:spcAft>
                <a:buClr>
                  <a:srgbClr val="000000"/>
                </a:buClr>
                <a:buNone/>
              </a:pPr>
              <a:r>
                <a:rPr lang="en-GB" sz="2000" kern="0" dirty="0">
                  <a:solidFill>
                    <a:srgbClr val="000000"/>
                  </a:solidFill>
                </a:rPr>
                <a:t>IDs for Institutions</a:t>
              </a:r>
            </a:p>
            <a:p>
              <a:pPr marL="1588" lvl="2" indent="-1588">
                <a:spcBef>
                  <a:spcPts val="0"/>
                </a:spcBef>
                <a:buClr>
                  <a:srgbClr val="000000"/>
                </a:buClr>
                <a:buNone/>
              </a:pPr>
              <a:r>
                <a:rPr lang="en-GB" sz="1200" kern="0" dirty="0">
                  <a:solidFill>
                    <a:srgbClr val="000000"/>
                  </a:solidFill>
                </a:rPr>
                <a:t>See activities of the </a:t>
              </a:r>
              <a:r>
                <a:rPr lang="en-GB" sz="1200" kern="0" dirty="0">
                  <a:solidFill>
                    <a:srgbClr val="000000"/>
                  </a:solidFill>
                  <a:hlinkClick r:id="rId7"/>
                </a:rPr>
                <a:t>Organization Identifier Working Group</a:t>
              </a:r>
              <a:endParaRPr lang="en-GB" sz="1200" kern="0" dirty="0">
                <a:solidFill>
                  <a:srgbClr val="000000"/>
                </a:solidFill>
              </a:endParaRPr>
            </a:p>
          </p:txBody>
        </p:sp>
      </p:grpSp>
      <p:grpSp>
        <p:nvGrpSpPr>
          <p:cNvPr id="11" name="Group 10">
            <a:extLst>
              <a:ext uri="{FF2B5EF4-FFF2-40B4-BE49-F238E27FC236}">
                <a16:creationId xmlns:a16="http://schemas.microsoft.com/office/drawing/2014/main" xmlns="" id="{DD18E24C-E7A5-49D4-99E4-A46A78DC2450}"/>
              </a:ext>
            </a:extLst>
          </p:cNvPr>
          <p:cNvGrpSpPr/>
          <p:nvPr/>
        </p:nvGrpSpPr>
        <p:grpSpPr>
          <a:xfrm>
            <a:off x="8531289" y="1550176"/>
            <a:ext cx="1512441" cy="1739178"/>
            <a:chOff x="7378896" y="1535709"/>
            <a:chExt cx="1512441" cy="1739178"/>
          </a:xfrm>
        </p:grpSpPr>
        <p:pic>
          <p:nvPicPr>
            <p:cNvPr id="29708" name="Picture 12" descr="http://www.wkrb13.com/logos/thomson-reuters-co-logo.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378896" y="2888513"/>
              <a:ext cx="1512441" cy="38637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387810" y="1535709"/>
              <a:ext cx="1457661" cy="1220280"/>
              <a:chOff x="7535546" y="922391"/>
              <a:chExt cx="1457661" cy="1220280"/>
            </a:xfrm>
          </p:grpSpPr>
          <p:pic>
            <p:nvPicPr>
              <p:cNvPr id="45" name="Picture 22" descr="http://live.easyfairs.com/fileadmin/groups/8/Lab_Innovations_2013/Lab_logos/RSC_LOGO_CMYK_300dpi.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35546" y="922391"/>
                <a:ext cx="775441" cy="55661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http://www.paratext.com/wp-content/uploads/2013/04/elsevier-logo.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492254" y="1560945"/>
                <a:ext cx="500953" cy="5009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6" descr="http://static4.businessinsider.com/image/511cf5076bb3f7751300002b-1535-508/wiley_logo.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60081" y="1510490"/>
                <a:ext cx="839693" cy="27830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8" descr="http://t1.gstatic.com/images?q=tbn:ANd9GcTp6pPEObI8rUW2x3tbEiLi6CeICeOf6ZHKc9TOkzfT7f_SOHHD"/>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8535474" y="1135775"/>
                <a:ext cx="434625" cy="39178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04441" y="1920026"/>
                <a:ext cx="749963" cy="22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7" name="Group 6"/>
          <p:cNvGrpSpPr/>
          <p:nvPr/>
        </p:nvGrpSpPr>
        <p:grpSpPr>
          <a:xfrm>
            <a:off x="8729322" y="3924077"/>
            <a:ext cx="1172642" cy="252308"/>
            <a:chOff x="7448550" y="231775"/>
            <a:chExt cx="1423988" cy="306388"/>
          </a:xfrm>
        </p:grpSpPr>
        <p:grpSp>
          <p:nvGrpSpPr>
            <p:cNvPr id="19" name="Group 24"/>
            <p:cNvGrpSpPr>
              <a:grpSpLocks/>
            </p:cNvGrpSpPr>
            <p:nvPr/>
          </p:nvGrpSpPr>
          <p:grpSpPr bwMode="auto">
            <a:xfrm>
              <a:off x="7448550" y="231775"/>
              <a:ext cx="312738" cy="306388"/>
              <a:chOff x="4692" y="1389"/>
              <a:chExt cx="197" cy="193"/>
            </a:xfrm>
          </p:grpSpPr>
          <p:sp>
            <p:nvSpPr>
              <p:cNvPr id="20" name="Oval 25"/>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dirty="0">
                  <a:solidFill>
                    <a:srgbClr val="FFFFFF"/>
                  </a:solidFill>
                </a:endParaRPr>
              </a:p>
            </p:txBody>
          </p:sp>
          <p:sp>
            <p:nvSpPr>
              <p:cNvPr id="21" name="AutoShape 26"/>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solidFill>
                    <a:srgbClr val="FFFFFF"/>
                  </a:solidFill>
                </a:endParaRPr>
              </a:p>
            </p:txBody>
          </p:sp>
        </p:grpSp>
        <p:grpSp>
          <p:nvGrpSpPr>
            <p:cNvPr id="22" name="Group 27"/>
            <p:cNvGrpSpPr>
              <a:grpSpLocks/>
            </p:cNvGrpSpPr>
            <p:nvPr/>
          </p:nvGrpSpPr>
          <p:grpSpPr bwMode="auto">
            <a:xfrm>
              <a:off x="7821613" y="231775"/>
              <a:ext cx="312737" cy="306388"/>
              <a:chOff x="4692" y="1389"/>
              <a:chExt cx="197" cy="193"/>
            </a:xfrm>
          </p:grpSpPr>
          <p:sp>
            <p:nvSpPr>
              <p:cNvPr id="23" name="Oval 28"/>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a:solidFill>
                    <a:srgbClr val="FFFFFF"/>
                  </a:solidFill>
                </a:endParaRPr>
              </a:p>
            </p:txBody>
          </p:sp>
          <p:sp>
            <p:nvSpPr>
              <p:cNvPr id="24" name="AutoShape 29"/>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solidFill>
                    <a:srgbClr val="FFFFFF"/>
                  </a:solidFill>
                </a:endParaRPr>
              </a:p>
            </p:txBody>
          </p:sp>
        </p:grpSp>
        <p:grpSp>
          <p:nvGrpSpPr>
            <p:cNvPr id="25" name="Group 30"/>
            <p:cNvGrpSpPr>
              <a:grpSpLocks/>
            </p:cNvGrpSpPr>
            <p:nvPr/>
          </p:nvGrpSpPr>
          <p:grpSpPr bwMode="auto">
            <a:xfrm rot="10800000">
              <a:off x="8180388" y="231775"/>
              <a:ext cx="312737" cy="306388"/>
              <a:chOff x="4692" y="1389"/>
              <a:chExt cx="197" cy="193"/>
            </a:xfrm>
          </p:grpSpPr>
          <p:sp>
            <p:nvSpPr>
              <p:cNvPr id="26" name="Oval 31"/>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a:solidFill>
                    <a:srgbClr val="FFFFFF"/>
                  </a:solidFill>
                </a:endParaRPr>
              </a:p>
            </p:txBody>
          </p:sp>
          <p:sp>
            <p:nvSpPr>
              <p:cNvPr id="27" name="AutoShape 32"/>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solidFill>
                    <a:srgbClr val="FFFFFF"/>
                  </a:solidFill>
                </a:endParaRPr>
              </a:p>
            </p:txBody>
          </p:sp>
        </p:grpSp>
        <p:grpSp>
          <p:nvGrpSpPr>
            <p:cNvPr id="28" name="Group 33"/>
            <p:cNvGrpSpPr>
              <a:grpSpLocks/>
            </p:cNvGrpSpPr>
            <p:nvPr/>
          </p:nvGrpSpPr>
          <p:grpSpPr bwMode="auto">
            <a:xfrm>
              <a:off x="8559800" y="231775"/>
              <a:ext cx="312738" cy="306388"/>
              <a:chOff x="4692" y="1389"/>
              <a:chExt cx="197" cy="193"/>
            </a:xfrm>
          </p:grpSpPr>
          <p:sp>
            <p:nvSpPr>
              <p:cNvPr id="29" name="Oval 34"/>
              <p:cNvSpPr>
                <a:spLocks noChangeAspect="1" noChangeArrowheads="1"/>
              </p:cNvSpPr>
              <p:nvPr userDrawn="1"/>
            </p:nvSpPr>
            <p:spPr bwMode="auto">
              <a:xfrm>
                <a:off x="4694" y="1389"/>
                <a:ext cx="193" cy="193"/>
              </a:xfrm>
              <a:prstGeom prst="ellipse">
                <a:avLst/>
              </a:prstGeom>
              <a:solidFill>
                <a:srgbClr val="FFCC00"/>
              </a:solidFill>
              <a:ln w="12700" algn="ctr">
                <a:solidFill>
                  <a:srgbClr val="FFCC00"/>
                </a:solidFill>
                <a:round/>
                <a:headEnd type="none" w="lg" len="med"/>
                <a:tailEnd type="none" w="lg" len="med"/>
              </a:ln>
              <a:effectLst/>
            </p:spPr>
            <p:txBody>
              <a:bodyPr wrap="none" anchor="ctr"/>
              <a:lstStyle/>
              <a:p>
                <a:pPr>
                  <a:defRPr/>
                </a:pPr>
                <a:endParaRPr lang="en-GB">
                  <a:solidFill>
                    <a:srgbClr val="FFFFFF"/>
                  </a:solidFill>
                </a:endParaRPr>
              </a:p>
            </p:txBody>
          </p:sp>
          <p:sp>
            <p:nvSpPr>
              <p:cNvPr id="30" name="AutoShape 35"/>
              <p:cNvSpPr>
                <a:spLocks noChangeAspect="1" noChangeArrowheads="1"/>
              </p:cNvSpPr>
              <p:nvPr userDrawn="1"/>
            </p:nvSpPr>
            <p:spPr bwMode="auto">
              <a:xfrm rot="16200000">
                <a:off x="4694" y="1387"/>
                <a:ext cx="193" cy="197"/>
              </a:xfrm>
              <a:custGeom>
                <a:avLst/>
                <a:gdLst>
                  <a:gd name="G0" fmla="+- 6660 0 0"/>
                  <a:gd name="G1" fmla="+- 11766035 0 0"/>
                  <a:gd name="G2" fmla="+- 0 0 11766035"/>
                  <a:gd name="T0" fmla="*/ 0 256 1"/>
                  <a:gd name="T1" fmla="*/ 180 256 1"/>
                  <a:gd name="G3" fmla="+- 11766035 T0 T1"/>
                  <a:gd name="T2" fmla="*/ 0 256 1"/>
                  <a:gd name="T3" fmla="*/ 90 256 1"/>
                  <a:gd name="G4" fmla="+- 11766035 T2 T3"/>
                  <a:gd name="G5" fmla="*/ G4 2 1"/>
                  <a:gd name="T4" fmla="*/ 90 256 1"/>
                  <a:gd name="T5" fmla="*/ 0 256 1"/>
                  <a:gd name="G6" fmla="+- 11766035 T4 T5"/>
                  <a:gd name="G7" fmla="*/ G6 2 1"/>
                  <a:gd name="G8" fmla="abs 1176603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660"/>
                  <a:gd name="G18" fmla="*/ 6660 1 2"/>
                  <a:gd name="G19" fmla="+- G18 5400 0"/>
                  <a:gd name="G20" fmla="cos G19 11766035"/>
                  <a:gd name="G21" fmla="sin G19 11766035"/>
                  <a:gd name="G22" fmla="+- G20 10800 0"/>
                  <a:gd name="G23" fmla="+- G21 10800 0"/>
                  <a:gd name="G24" fmla="+- 10800 0 G20"/>
                  <a:gd name="G25" fmla="+- 6660 10800 0"/>
                  <a:gd name="G26" fmla="?: G9 G17 G25"/>
                  <a:gd name="G27" fmla="?: G9 0 21600"/>
                  <a:gd name="G28" fmla="cos 10800 11766035"/>
                  <a:gd name="G29" fmla="sin 10800 11766035"/>
                  <a:gd name="G30" fmla="sin 6660 11766035"/>
                  <a:gd name="G31" fmla="+- G28 10800 0"/>
                  <a:gd name="G32" fmla="+- G29 10800 0"/>
                  <a:gd name="G33" fmla="+- G30 10800 0"/>
                  <a:gd name="G34" fmla="?: G4 0 G31"/>
                  <a:gd name="G35" fmla="?: 11766035 G34 0"/>
                  <a:gd name="G36" fmla="?: G6 G35 G31"/>
                  <a:gd name="G37" fmla="+- 21600 0 G36"/>
                  <a:gd name="G38" fmla="?: G4 0 G33"/>
                  <a:gd name="G39" fmla="?: 11766035 G38 G32"/>
                  <a:gd name="G40" fmla="?: G6 G39 0"/>
                  <a:gd name="G41" fmla="?: G4 G32 21600"/>
                  <a:gd name="G42" fmla="?: G6 G41 G33"/>
                  <a:gd name="T12" fmla="*/ 10800 w 21600"/>
                  <a:gd name="T13" fmla="*/ 0 h 21600"/>
                  <a:gd name="T14" fmla="*/ 2070 w 21600"/>
                  <a:gd name="T15" fmla="*/ 10870 h 21600"/>
                  <a:gd name="T16" fmla="*/ 10800 w 21600"/>
                  <a:gd name="T17" fmla="*/ 4140 h 21600"/>
                  <a:gd name="T18" fmla="*/ 19530 w 21600"/>
                  <a:gd name="T19" fmla="*/ 108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140" y="10853"/>
                    </a:moveTo>
                    <a:cubicBezTo>
                      <a:pt x="4140" y="10835"/>
                      <a:pt x="4140" y="10817"/>
                      <a:pt x="4140" y="10800"/>
                    </a:cubicBezTo>
                    <a:cubicBezTo>
                      <a:pt x="4140" y="7121"/>
                      <a:pt x="7121" y="4140"/>
                      <a:pt x="10800" y="4140"/>
                    </a:cubicBezTo>
                    <a:cubicBezTo>
                      <a:pt x="14478" y="4140"/>
                      <a:pt x="17460" y="7121"/>
                      <a:pt x="17460" y="10800"/>
                    </a:cubicBezTo>
                    <a:cubicBezTo>
                      <a:pt x="17460" y="10817"/>
                      <a:pt x="17459" y="10835"/>
                      <a:pt x="17459" y="10853"/>
                    </a:cubicBezTo>
                    <a:lnTo>
                      <a:pt x="21599" y="10887"/>
                    </a:lnTo>
                    <a:cubicBezTo>
                      <a:pt x="21599" y="10858"/>
                      <a:pt x="21600" y="10829"/>
                      <a:pt x="21600" y="10800"/>
                    </a:cubicBezTo>
                    <a:cubicBezTo>
                      <a:pt x="21600" y="4835"/>
                      <a:pt x="16764" y="0"/>
                      <a:pt x="10800" y="0"/>
                    </a:cubicBezTo>
                    <a:cubicBezTo>
                      <a:pt x="4835" y="0"/>
                      <a:pt x="0" y="4835"/>
                      <a:pt x="0" y="10800"/>
                    </a:cubicBezTo>
                    <a:cubicBezTo>
                      <a:pt x="-1" y="10829"/>
                      <a:pt x="0" y="10858"/>
                      <a:pt x="0" y="10887"/>
                    </a:cubicBezTo>
                    <a:close/>
                  </a:path>
                </a:pathLst>
              </a:custGeom>
              <a:solidFill>
                <a:srgbClr val="D65734"/>
              </a:solidFill>
              <a:ln w="12700" algn="ctr">
                <a:solidFill>
                  <a:srgbClr val="D65734"/>
                </a:solidFill>
                <a:miter lim="800000"/>
                <a:headEnd type="none" w="lg" len="med"/>
                <a:tailEnd type="none" w="lg" len="med"/>
              </a:ln>
              <a:effectLst/>
            </p:spPr>
            <p:txBody>
              <a:bodyPr wrap="none" anchor="ctr"/>
              <a:lstStyle/>
              <a:p>
                <a:pPr>
                  <a:defRPr/>
                </a:pPr>
                <a:endParaRPr lang="en-GB">
                  <a:solidFill>
                    <a:srgbClr val="FFFFFF"/>
                  </a:solidFill>
                </a:endParaRPr>
              </a:p>
            </p:txBody>
          </p:sp>
        </p:grpSp>
      </p:grpSp>
      <p:pic>
        <p:nvPicPr>
          <p:cNvPr id="33" name="Picture 32">
            <a:extLst>
              <a:ext uri="{FF2B5EF4-FFF2-40B4-BE49-F238E27FC236}">
                <a16:creationId xmlns:a16="http://schemas.microsoft.com/office/drawing/2014/main" xmlns="" id="{3F775B93-A9FE-4095-8064-E8466C45411B}"/>
              </a:ext>
            </a:extLst>
          </p:cNvPr>
          <p:cNvPicPr>
            <a:picLocks noChangeAspect="1"/>
          </p:cNvPicPr>
          <p:nvPr/>
        </p:nvPicPr>
        <p:blipFill>
          <a:blip r:embed="rId1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080114" y="3273690"/>
            <a:ext cx="914407" cy="311946"/>
          </a:xfrm>
          <a:prstGeom prst="rect">
            <a:avLst/>
          </a:prstGeom>
        </p:spPr>
      </p:pic>
      <p:pic>
        <p:nvPicPr>
          <p:cNvPr id="17" name="Picture 16">
            <a:extLst>
              <a:ext uri="{FF2B5EF4-FFF2-40B4-BE49-F238E27FC236}">
                <a16:creationId xmlns:a16="http://schemas.microsoft.com/office/drawing/2014/main" xmlns="" id="{C6600989-DFFA-4C41-B55F-D889899DD6D7}"/>
              </a:ext>
            </a:extLst>
          </p:cNvPr>
          <p:cNvPicPr>
            <a:picLocks noChangeAspect="1"/>
          </p:cNvPicPr>
          <p:nvPr/>
        </p:nvPicPr>
        <p:blipFill>
          <a:blip r:embed="rId1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815741" y="3147514"/>
            <a:ext cx="753449" cy="256173"/>
          </a:xfrm>
          <a:prstGeom prst="rect">
            <a:avLst/>
          </a:prstGeom>
        </p:spPr>
      </p:pic>
      <p:pic>
        <p:nvPicPr>
          <p:cNvPr id="18" name="Picture 4" descr="ISNI">
            <a:extLst>
              <a:ext uri="{FF2B5EF4-FFF2-40B4-BE49-F238E27FC236}">
                <a16:creationId xmlns:a16="http://schemas.microsoft.com/office/drawing/2014/main" xmlns="" id="{893A4DAA-FC04-4519-A50B-0843DBC5D53F}"/>
              </a:ext>
            </a:extLst>
          </p:cNvPr>
          <p:cNvPicPr>
            <a:picLocks noChangeAspect="1" noChangeArrowheads="1"/>
          </p:cNvPicPr>
          <p:nvPr/>
        </p:nvPicPr>
        <p:blipFill>
          <a:blip r:embed="rId16"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903674" y="3474711"/>
            <a:ext cx="617332" cy="2451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grid logo digital science">
            <a:extLst>
              <a:ext uri="{FF2B5EF4-FFF2-40B4-BE49-F238E27FC236}">
                <a16:creationId xmlns:a16="http://schemas.microsoft.com/office/drawing/2014/main" xmlns="" id="{CE01082A-3816-4DAA-ADE1-CFEA5167E232}"/>
              </a:ext>
            </a:extLst>
          </p:cNvPr>
          <p:cNvPicPr>
            <a:picLocks noChangeAspect="1" noChangeArrowheads="1"/>
          </p:cNvPicPr>
          <p:nvPr/>
        </p:nvPicPr>
        <p:blipFill>
          <a:blip r:embed="rId17"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14836" y="3080317"/>
            <a:ext cx="740647" cy="226807"/>
          </a:xfrm>
          <a:prstGeom prst="rect">
            <a:avLst/>
          </a:prstGeom>
          <a:noFill/>
          <a:extLst>
            <a:ext uri="{909E8E84-426E-40DD-AFC4-6F175D3DCCD1}">
              <a14:hiddenFill xmlns:a14="http://schemas.microsoft.com/office/drawing/2010/main">
                <a:solidFill>
                  <a:srgbClr val="FFFFFF"/>
                </a:solidFill>
              </a14:hiddenFill>
            </a:ext>
          </a:extLst>
        </p:spPr>
      </p:pic>
      <p:grpSp>
        <p:nvGrpSpPr>
          <p:cNvPr id="7168" name="Group 7167">
            <a:extLst>
              <a:ext uri="{FF2B5EF4-FFF2-40B4-BE49-F238E27FC236}">
                <a16:creationId xmlns:a16="http://schemas.microsoft.com/office/drawing/2014/main" xmlns="" id="{A0C1EC87-F4BA-415A-B216-1806B511AED6}"/>
              </a:ext>
            </a:extLst>
          </p:cNvPr>
          <p:cNvGrpSpPr/>
          <p:nvPr/>
        </p:nvGrpSpPr>
        <p:grpSpPr>
          <a:xfrm>
            <a:off x="1612384" y="4076747"/>
            <a:ext cx="6552728" cy="607354"/>
            <a:chOff x="382974" y="3823420"/>
            <a:chExt cx="6552728" cy="607354"/>
          </a:xfrm>
          <a:solidFill>
            <a:schemeClr val="bg1"/>
          </a:solidFill>
        </p:grpSpPr>
        <p:sp>
          <p:nvSpPr>
            <p:cNvPr id="59" name="Rectangle 58">
              <a:extLst>
                <a:ext uri="{FF2B5EF4-FFF2-40B4-BE49-F238E27FC236}">
                  <a16:creationId xmlns:a16="http://schemas.microsoft.com/office/drawing/2014/main" xmlns="" id="{C14BA8AF-DF09-432C-A458-DBF69758E79A}"/>
                </a:ext>
              </a:extLst>
            </p:cNvPr>
            <p:cNvSpPr/>
            <p:nvPr/>
          </p:nvSpPr>
          <p:spPr bwMode="auto">
            <a:xfrm>
              <a:off x="382974" y="3823420"/>
              <a:ext cx="6552728" cy="607354"/>
            </a:xfrm>
            <a:prstGeom prst="rect">
              <a:avLst/>
            </a:prstGeom>
            <a:grpFill/>
            <a:ln w="12700" cap="flat" cmpd="sng" algn="ctr">
              <a:solidFill>
                <a:schemeClr val="tx1">
                  <a:lumMod val="75000"/>
                </a:schemeClr>
              </a:solidFill>
              <a:prstDash val="dash"/>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dirty="0" err="1">
                <a:solidFill>
                  <a:srgbClr val="000000"/>
                </a:solidFill>
                <a:latin typeface="Calibri" pitchFamily="34" charset="0"/>
              </a:endParaRPr>
            </a:p>
          </p:txBody>
        </p:sp>
        <p:pic>
          <p:nvPicPr>
            <p:cNvPr id="56" name="Picture 9">
              <a:extLst>
                <a:ext uri="{FF2B5EF4-FFF2-40B4-BE49-F238E27FC236}">
                  <a16:creationId xmlns:a16="http://schemas.microsoft.com/office/drawing/2014/main" xmlns="" id="{32AA8A8D-9863-4383-8974-B7F0BA616EF2}"/>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40287" y="3858546"/>
              <a:ext cx="869253" cy="51192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57" name="Content Placeholder 2">
              <a:extLst>
                <a:ext uri="{FF2B5EF4-FFF2-40B4-BE49-F238E27FC236}">
                  <a16:creationId xmlns:a16="http://schemas.microsoft.com/office/drawing/2014/main" xmlns="" id="{9A9B16B7-789F-4273-9FE4-15398B9B7F40}"/>
                </a:ext>
              </a:extLst>
            </p:cNvPr>
            <p:cNvSpPr txBox="1">
              <a:spLocks/>
            </p:cNvSpPr>
            <p:nvPr/>
          </p:nvSpPr>
          <p:spPr bwMode="auto">
            <a:xfrm>
              <a:off x="1835088" y="3859197"/>
              <a:ext cx="3326589" cy="398655"/>
            </a:xfrm>
            <a:prstGeom prst="rect">
              <a:avLst/>
            </a:prstGeom>
            <a:grpFill/>
            <a:ln w="9525">
              <a:noFill/>
              <a:miter lim="800000"/>
              <a:headEnd/>
              <a:tailEnd/>
            </a:ln>
          </p:spPr>
          <p:txBody>
            <a:bodyPr vert="horz" wrap="square" lIns="90000" tIns="46800" rIns="90000" bIns="46800" numCol="1" anchor="t" anchorCtr="0" compatLnSpc="1">
              <a:prstTxWarp prst="textNoShape">
                <a:avLst/>
              </a:prstTxWarp>
              <a:spAutoFit/>
            </a:bodyPr>
            <a:lstStyle>
              <a:lvl1pPr marL="342900" indent="-342900" algn="l" rtl="0" eaLnBrk="1" fontAlgn="base" hangingPunct="1">
                <a:spcBef>
                  <a:spcPct val="20000"/>
                </a:spcBef>
                <a:spcAft>
                  <a:spcPct val="20000"/>
                </a:spcAft>
                <a:buClr>
                  <a:srgbClr val="C00000"/>
                </a:buClr>
                <a:buChar char="•"/>
                <a:defRPr sz="2200" b="0">
                  <a:solidFill>
                    <a:schemeClr val="bg2"/>
                  </a:solidFill>
                  <a:latin typeface="Calibri" pitchFamily="34" charset="0"/>
                  <a:ea typeface="Malgun Gothic" pitchFamily="34" charset="-127"/>
                  <a:cs typeface="Calibri" pitchFamily="34" charset="0"/>
                </a:defRPr>
              </a:lvl1pPr>
              <a:lvl2pPr marL="742950" indent="-285750" algn="l" rtl="0" eaLnBrk="1" fontAlgn="base" hangingPunct="1">
                <a:spcBef>
                  <a:spcPct val="20000"/>
                </a:spcBef>
                <a:spcAft>
                  <a:spcPct val="20000"/>
                </a:spcAft>
                <a:buClrTx/>
                <a:buChar char="–"/>
                <a:defRPr sz="2000">
                  <a:solidFill>
                    <a:schemeClr val="bg2"/>
                  </a:solidFill>
                  <a:latin typeface="Calibri" pitchFamily="34" charset="0"/>
                  <a:ea typeface="Malgun Gothic" pitchFamily="34" charset="-127"/>
                  <a:cs typeface="Calibri" pitchFamily="34" charset="0"/>
                </a:defRPr>
              </a:lvl2pPr>
              <a:lvl3pPr marL="1143000" indent="-228600" algn="l" rtl="0" eaLnBrk="1" fontAlgn="base" hangingPunct="1">
                <a:spcBef>
                  <a:spcPct val="20000"/>
                </a:spcBef>
                <a:spcAft>
                  <a:spcPct val="20000"/>
                </a:spcAft>
                <a:buClr>
                  <a:schemeClr val="bg2"/>
                </a:buClr>
                <a:buChar char="•"/>
                <a:defRPr sz="1800">
                  <a:solidFill>
                    <a:schemeClr val="bg2"/>
                  </a:solidFill>
                  <a:latin typeface="Calibri" pitchFamily="34" charset="0"/>
                  <a:cs typeface="Calibri" pitchFamily="34" charset="0"/>
                </a:defRPr>
              </a:lvl3pPr>
              <a:lvl4pPr marL="1600200" indent="-228600" algn="l" rtl="0" eaLnBrk="1" fontAlgn="base" hangingPunct="1">
                <a:spcBef>
                  <a:spcPct val="20000"/>
                </a:spcBef>
                <a:spcAft>
                  <a:spcPct val="20000"/>
                </a:spcAft>
                <a:buClrTx/>
                <a:buChar char="–"/>
                <a:defRPr sz="1600">
                  <a:solidFill>
                    <a:schemeClr val="bg2"/>
                  </a:solidFill>
                  <a:latin typeface="Calibri" pitchFamily="34" charset="0"/>
                  <a:cs typeface="Calibri" pitchFamily="34" charset="0"/>
                </a:defRPr>
              </a:lvl4pPr>
              <a:lvl5pPr marL="2057400" indent="-228600" algn="l" rtl="0" eaLnBrk="1" fontAlgn="base" hangingPunct="1">
                <a:spcBef>
                  <a:spcPct val="20000"/>
                </a:spcBef>
                <a:spcAft>
                  <a:spcPct val="20000"/>
                </a:spcAft>
                <a:buClr>
                  <a:schemeClr val="bg2"/>
                </a:buClr>
                <a:buChar char="•"/>
                <a:defRPr sz="1400">
                  <a:solidFill>
                    <a:schemeClr val="bg2"/>
                  </a:solidFill>
                  <a:latin typeface="Calibri" pitchFamily="34" charset="0"/>
                  <a:cs typeface="Calibri" pitchFamily="34" charset="0"/>
                </a:defRPr>
              </a:lvl5pPr>
              <a:lvl6pPr marL="2514600" indent="-228600" algn="l" rtl="0" eaLnBrk="1" fontAlgn="base" hangingPunct="1">
                <a:spcBef>
                  <a:spcPct val="20000"/>
                </a:spcBef>
                <a:spcAft>
                  <a:spcPct val="20000"/>
                </a:spcAft>
                <a:buClr>
                  <a:schemeClr val="bg2"/>
                </a:buClr>
                <a:buChar char="•"/>
                <a:defRPr sz="1200">
                  <a:solidFill>
                    <a:schemeClr val="bg2"/>
                  </a:solidFill>
                  <a:latin typeface="+mn-lt"/>
                </a:defRPr>
              </a:lvl6pPr>
              <a:lvl7pPr marL="2971800" indent="-228600" algn="l" rtl="0" eaLnBrk="1" fontAlgn="base" hangingPunct="1">
                <a:spcBef>
                  <a:spcPct val="20000"/>
                </a:spcBef>
                <a:spcAft>
                  <a:spcPct val="20000"/>
                </a:spcAft>
                <a:buClr>
                  <a:schemeClr val="bg2"/>
                </a:buClr>
                <a:buChar char="•"/>
                <a:defRPr sz="1200">
                  <a:solidFill>
                    <a:schemeClr val="bg2"/>
                  </a:solidFill>
                  <a:latin typeface="+mn-lt"/>
                </a:defRPr>
              </a:lvl7pPr>
              <a:lvl8pPr marL="3429000" indent="-228600" algn="l" rtl="0" eaLnBrk="1" fontAlgn="base" hangingPunct="1">
                <a:spcBef>
                  <a:spcPct val="20000"/>
                </a:spcBef>
                <a:spcAft>
                  <a:spcPct val="20000"/>
                </a:spcAft>
                <a:buClr>
                  <a:schemeClr val="bg2"/>
                </a:buClr>
                <a:buChar char="•"/>
                <a:defRPr sz="1200">
                  <a:solidFill>
                    <a:schemeClr val="bg2"/>
                  </a:solidFill>
                  <a:latin typeface="+mn-lt"/>
                </a:defRPr>
              </a:lvl8pPr>
              <a:lvl9pPr marL="3886200" indent="-228600" algn="l" rtl="0" eaLnBrk="1" fontAlgn="base" hangingPunct="1">
                <a:spcBef>
                  <a:spcPct val="20000"/>
                </a:spcBef>
                <a:spcAft>
                  <a:spcPct val="20000"/>
                </a:spcAft>
                <a:buClr>
                  <a:schemeClr val="bg2"/>
                </a:buClr>
                <a:buChar char="•"/>
                <a:defRPr sz="1200">
                  <a:solidFill>
                    <a:schemeClr val="bg2"/>
                  </a:solidFill>
                  <a:latin typeface="+mn-lt"/>
                </a:defRPr>
              </a:lvl9pPr>
            </a:lstStyle>
            <a:p>
              <a:pPr marL="1588" lvl="2" indent="-1588">
                <a:buClr>
                  <a:srgbClr val="000000"/>
                </a:buClr>
                <a:buNone/>
              </a:pPr>
              <a:r>
                <a:rPr lang="en-GB" sz="2000" kern="0" dirty="0">
                  <a:solidFill>
                    <a:srgbClr val="000000"/>
                  </a:solidFill>
                </a:rPr>
                <a:t>InChIs for Chemical Structures</a:t>
              </a:r>
            </a:p>
          </p:txBody>
        </p:sp>
        <p:pic>
          <p:nvPicPr>
            <p:cNvPr id="58" name="Picture 7" descr="IUPAC">
              <a:extLst>
                <a:ext uri="{FF2B5EF4-FFF2-40B4-BE49-F238E27FC236}">
                  <a16:creationId xmlns:a16="http://schemas.microsoft.com/office/drawing/2014/main" xmlns="" id="{AAF0A632-5D99-40C9-99C3-D05FA7A9DE1F}"/>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323054" y="3950733"/>
              <a:ext cx="1175585" cy="235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a:extLst>
              <a:ext uri="{FF2B5EF4-FFF2-40B4-BE49-F238E27FC236}">
                <a16:creationId xmlns:a16="http://schemas.microsoft.com/office/drawing/2014/main" xmlns="" id="{C2C36803-F7A1-43FB-A877-23B58FABB721}"/>
              </a:ext>
            </a:extLst>
          </p:cNvPr>
          <p:cNvGrpSpPr/>
          <p:nvPr/>
        </p:nvGrpSpPr>
        <p:grpSpPr>
          <a:xfrm>
            <a:off x="1612384" y="4844401"/>
            <a:ext cx="6552728" cy="1408339"/>
            <a:chOff x="382974" y="4521452"/>
            <a:chExt cx="6552728" cy="1408339"/>
          </a:xfrm>
          <a:solidFill>
            <a:schemeClr val="bg1"/>
          </a:solidFill>
        </p:grpSpPr>
        <p:sp>
          <p:nvSpPr>
            <p:cNvPr id="53" name="Rectangle 52">
              <a:extLst>
                <a:ext uri="{FF2B5EF4-FFF2-40B4-BE49-F238E27FC236}">
                  <a16:creationId xmlns:a16="http://schemas.microsoft.com/office/drawing/2014/main" xmlns="" id="{877D3F95-5D64-4831-B32B-ECD5999E51F7}"/>
                </a:ext>
              </a:extLst>
            </p:cNvPr>
            <p:cNvSpPr/>
            <p:nvPr/>
          </p:nvSpPr>
          <p:spPr bwMode="auto">
            <a:xfrm>
              <a:off x="382974" y="4521452"/>
              <a:ext cx="6552728" cy="1408339"/>
            </a:xfrm>
            <a:prstGeom prst="rect">
              <a:avLst/>
            </a:prstGeom>
            <a:grpFill/>
            <a:ln w="12700" cap="flat" cmpd="sng" algn="ctr">
              <a:solidFill>
                <a:schemeClr val="tx1">
                  <a:lumMod val="75000"/>
                </a:schemeClr>
              </a:solidFill>
              <a:prstDash val="dash"/>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dirty="0" err="1">
                <a:solidFill>
                  <a:srgbClr val="000000"/>
                </a:solidFill>
                <a:latin typeface="Calibri" pitchFamily="34" charset="0"/>
              </a:endParaRPr>
            </a:p>
          </p:txBody>
        </p:sp>
        <p:pic>
          <p:nvPicPr>
            <p:cNvPr id="7170" name="Picture 2" descr="https://scicrunch.org/upload/community-components/resources_66006.png">
              <a:extLst>
                <a:ext uri="{FF2B5EF4-FFF2-40B4-BE49-F238E27FC236}">
                  <a16:creationId xmlns:a16="http://schemas.microsoft.com/office/drawing/2014/main" xmlns="" id="{F0B43920-054A-4133-8379-8BE52ADB2C45}"/>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73514" y="4684321"/>
              <a:ext cx="1210345" cy="426563"/>
            </a:xfrm>
            <a:prstGeom prst="rect">
              <a:avLst/>
            </a:prstGeom>
            <a:grpFill/>
            <a:extLst/>
          </p:spPr>
        </p:pic>
        <p:sp>
          <p:nvSpPr>
            <p:cNvPr id="16" name="TextBox 15">
              <a:extLst>
                <a:ext uri="{FF2B5EF4-FFF2-40B4-BE49-F238E27FC236}">
                  <a16:creationId xmlns:a16="http://schemas.microsoft.com/office/drawing/2014/main" xmlns="" id="{FE7E1E3B-825A-461B-B33C-E403A9F66F73}"/>
                </a:ext>
              </a:extLst>
            </p:cNvPr>
            <p:cNvSpPr txBox="1"/>
            <p:nvPr/>
          </p:nvSpPr>
          <p:spPr>
            <a:xfrm>
              <a:off x="1802990" y="4602887"/>
              <a:ext cx="5013581" cy="553998"/>
            </a:xfrm>
            <a:prstGeom prst="rect">
              <a:avLst/>
            </a:prstGeom>
            <a:grp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Identifiers for antibodies, organisms, cell lines, tools </a:t>
              </a:r>
            </a:p>
            <a:p>
              <a:r>
                <a:rPr lang="en-GB" sz="1200" dirty="0">
                  <a:solidFill>
                    <a:srgbClr val="000000"/>
                  </a:solidFill>
                  <a:latin typeface="Calibri" panose="020F0502020204030204" pitchFamily="34" charset="0"/>
                  <a:cs typeface="Calibri" panose="020F0502020204030204" pitchFamily="34" charset="0"/>
                  <a:hlinkClick r:id="rId21"/>
                </a:rPr>
                <a:t>https://www.force11.org/group/resource-identification-initiative</a:t>
              </a:r>
              <a:r>
                <a:rPr lang="en-GB" sz="1200" dirty="0">
                  <a:solidFill>
                    <a:srgbClr val="000000"/>
                  </a:solidFill>
                  <a:latin typeface="Calibri" panose="020F0502020204030204" pitchFamily="34" charset="0"/>
                  <a:cs typeface="Calibri" panose="020F0502020204030204" pitchFamily="34" charset="0"/>
                </a:rPr>
                <a:t> </a:t>
              </a:r>
            </a:p>
          </p:txBody>
        </p:sp>
        <p:pic>
          <p:nvPicPr>
            <p:cNvPr id="7172" name="Picture 4" descr="www.igsn.org">
              <a:extLst>
                <a:ext uri="{FF2B5EF4-FFF2-40B4-BE49-F238E27FC236}">
                  <a16:creationId xmlns:a16="http://schemas.microsoft.com/office/drawing/2014/main" xmlns="" id="{7824CBEF-256E-45E5-AD18-092A42640687}"/>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672538" y="5312893"/>
              <a:ext cx="537807" cy="537807"/>
            </a:xfrm>
            <a:prstGeom prst="rect">
              <a:avLst/>
            </a:prstGeom>
            <a:grpFill/>
            <a:extLst/>
          </p:spPr>
        </p:pic>
        <p:sp>
          <p:nvSpPr>
            <p:cNvPr id="61" name="TextBox 60">
              <a:extLst>
                <a:ext uri="{FF2B5EF4-FFF2-40B4-BE49-F238E27FC236}">
                  <a16:creationId xmlns:a16="http://schemas.microsoft.com/office/drawing/2014/main" xmlns="" id="{AA7AB60B-7979-4B1B-B99F-9748250A8B91}"/>
                </a:ext>
              </a:extLst>
            </p:cNvPr>
            <p:cNvSpPr txBox="1"/>
            <p:nvPr/>
          </p:nvSpPr>
          <p:spPr>
            <a:xfrm>
              <a:off x="1835087" y="5285115"/>
              <a:ext cx="5091600" cy="553998"/>
            </a:xfrm>
            <a:prstGeom prst="rect">
              <a:avLst/>
            </a:prstGeom>
            <a:grp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Identifiers for earths science samples and specimens</a:t>
              </a:r>
            </a:p>
            <a:p>
              <a:r>
                <a:rPr lang="en-GB" sz="1200" dirty="0">
                  <a:solidFill>
                    <a:srgbClr val="000000"/>
                  </a:solidFill>
                  <a:latin typeface="Calibri" panose="020F0502020204030204" pitchFamily="34" charset="0"/>
                  <a:cs typeface="Calibri" panose="020F0502020204030204" pitchFamily="34" charset="0"/>
                </a:rPr>
                <a:t>http://www.igsn.org/ </a:t>
              </a:r>
            </a:p>
          </p:txBody>
        </p:sp>
      </p:grpSp>
      <p:sp>
        <p:nvSpPr>
          <p:cNvPr id="62" name="Footer Placeholder 2"/>
          <p:cNvSpPr txBox="1">
            <a:spLocks/>
          </p:cNvSpPr>
          <p:nvPr/>
        </p:nvSpPr>
        <p:spPr>
          <a:xfrm>
            <a:off x="4069080" y="644055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Chemistry Research Data Interest Group (</a:t>
            </a:r>
            <a:r>
              <a:rPr lang="en-US" dirty="0" err="1">
                <a:solidFill>
                  <a:schemeClr val="bg1"/>
                </a:solidFill>
              </a:rPr>
              <a:t>bit.ly</a:t>
            </a:r>
            <a:r>
              <a:rPr lang="en-US" dirty="0">
                <a:solidFill>
                  <a:schemeClr val="bg1"/>
                </a:solidFill>
              </a:rPr>
              <a:t>/</a:t>
            </a:r>
            <a:r>
              <a:rPr lang="en-US" dirty="0" err="1">
                <a:solidFill>
                  <a:schemeClr val="bg1"/>
                </a:solidFill>
              </a:rPr>
              <a:t>digchem</a:t>
            </a:r>
            <a:r>
              <a:rPr lang="en-US" dirty="0">
                <a:solidFill>
                  <a:schemeClr val="bg1"/>
                </a:solidFill>
              </a:rPr>
              <a:t>) </a:t>
            </a:r>
          </a:p>
        </p:txBody>
      </p:sp>
      <p:pic>
        <p:nvPicPr>
          <p:cNvPr id="63" name="Picture 2" descr="https://rd-alliance.org/system/files/RDA_Logo.jp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0" y="6286500"/>
            <a:ext cx="816429" cy="5715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0466999" y="5977392"/>
            <a:ext cx="1280821" cy="276999"/>
          </a:xfrm>
          <a:prstGeom prst="rect">
            <a:avLst/>
          </a:prstGeom>
          <a:noFill/>
        </p:spPr>
        <p:txBody>
          <a:bodyPr wrap="square" rtlCol="0">
            <a:spAutoFit/>
          </a:bodyPr>
          <a:lstStyle/>
          <a:p>
            <a:r>
              <a:rPr lang="en-US" sz="1200" i="1" dirty="0" err="1"/>
              <a:t>Ack</a:t>
            </a:r>
            <a:r>
              <a:rPr lang="en-US" sz="1200" i="1" dirty="0"/>
              <a:t>: I. Bruno</a:t>
            </a:r>
          </a:p>
        </p:txBody>
      </p:sp>
    </p:spTree>
    <p:extLst>
      <p:ext uri="{BB962C8B-B14F-4D97-AF65-F5344CB8AC3E}">
        <p14:creationId xmlns:p14="http://schemas.microsoft.com/office/powerpoint/2010/main" val="186160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927340"/>
          </a:xfrm>
        </p:spPr>
        <p:txBody>
          <a:bodyPr>
            <a:normAutofit/>
          </a:bodyPr>
          <a:lstStyle/>
          <a:p>
            <a:r>
              <a:rPr lang="en-US" sz="3200" b="1" dirty="0">
                <a:solidFill>
                  <a:srgbClr val="FF0000"/>
                </a:solidFill>
              </a:rPr>
              <a:t>What has been accomplished to date? </a:t>
            </a:r>
            <a:br>
              <a:rPr lang="en-US" sz="3200" b="1" dirty="0">
                <a:solidFill>
                  <a:srgbClr val="FF0000"/>
                </a:solidFill>
              </a:rPr>
            </a:br>
            <a:r>
              <a:rPr lang="en-US" sz="3200" b="1" dirty="0">
                <a:solidFill>
                  <a:srgbClr val="FF0000"/>
                </a:solidFill>
              </a:rPr>
              <a:t>*Prehistoric Times</a:t>
            </a:r>
          </a:p>
        </p:txBody>
      </p:sp>
      <p:sp>
        <p:nvSpPr>
          <p:cNvPr id="3" name="Content Placeholder 2"/>
          <p:cNvSpPr>
            <a:spLocks noGrp="1"/>
          </p:cNvSpPr>
          <p:nvPr>
            <p:ph idx="1"/>
          </p:nvPr>
        </p:nvSpPr>
        <p:spPr/>
        <p:txBody>
          <a:bodyPr>
            <a:normAutofit fontScale="92500" lnSpcReduction="10000"/>
          </a:bodyPr>
          <a:lstStyle/>
          <a:p>
            <a:pPr>
              <a:buFont typeface="Wingdings" charset="2"/>
              <a:buChar char="v"/>
            </a:pPr>
            <a:r>
              <a:rPr lang="en-US" dirty="0"/>
              <a:t> 1965: The Cambridge Structure Database</a:t>
            </a:r>
          </a:p>
          <a:p>
            <a:pPr>
              <a:buFont typeface="Wingdings" charset="2"/>
              <a:buChar char="v"/>
            </a:pPr>
            <a:r>
              <a:rPr lang="en-US" dirty="0"/>
              <a:t> 1971: Protein Databank</a:t>
            </a:r>
          </a:p>
          <a:p>
            <a:pPr>
              <a:buFont typeface="Wingdings" charset="2"/>
              <a:buChar char="v"/>
            </a:pPr>
            <a:r>
              <a:rPr lang="en-US" dirty="0"/>
              <a:t> 1974: Wiley Registry of Mass Spectral Data</a:t>
            </a:r>
          </a:p>
          <a:p>
            <a:pPr>
              <a:buFont typeface="Wingdings" charset="2"/>
              <a:buChar char="v"/>
            </a:pPr>
            <a:r>
              <a:rPr lang="en-US" dirty="0"/>
              <a:t> 1978: EPA/NIH Mass Spectra Database</a:t>
            </a:r>
          </a:p>
          <a:p>
            <a:pPr>
              <a:buFont typeface="Wingdings" charset="2"/>
              <a:buChar char="v"/>
            </a:pPr>
            <a:r>
              <a:rPr lang="en-US" dirty="0"/>
              <a:t> 1980s: IR</a:t>
            </a:r>
          </a:p>
          <a:p>
            <a:pPr>
              <a:buFont typeface="Wingdings" charset="2"/>
              <a:buChar char="v"/>
            </a:pPr>
            <a:r>
              <a:rPr lang="en-US" dirty="0"/>
              <a:t> 1980s: NMR</a:t>
            </a:r>
          </a:p>
          <a:p>
            <a:pPr>
              <a:buFont typeface="Wingdings" charset="2"/>
              <a:buChar char="v"/>
            </a:pPr>
            <a:endParaRPr lang="en-US" dirty="0"/>
          </a:p>
          <a:p>
            <a:pPr>
              <a:buFont typeface="Wingdings" charset="2"/>
              <a:buChar char="v"/>
            </a:pPr>
            <a:r>
              <a:rPr lang="en-US" dirty="0"/>
              <a:t> Communication from Steve Heller: In 1980 there were about 500 computer readable databases available in all fields of science, technology, business, and other areas, with some 75 companies making these databases available online in a computer system which was available for access by telephone and computer terminal connection.</a:t>
            </a:r>
          </a:p>
          <a:p>
            <a:pPr>
              <a:buFont typeface="Wingdings" charset="2"/>
              <a:buChar char="v"/>
            </a:pPr>
            <a:endParaRPr lang="en-US" dirty="0"/>
          </a:p>
          <a:p>
            <a:pPr>
              <a:buFont typeface="Wingdings" charset="2"/>
              <a:buChar char="v"/>
            </a:pPr>
            <a:endParaRPr lang="en-US" dirty="0"/>
          </a:p>
        </p:txBody>
      </p:sp>
    </p:spTree>
    <p:extLst>
      <p:ext uri="{BB962C8B-B14F-4D97-AF65-F5344CB8AC3E}">
        <p14:creationId xmlns:p14="http://schemas.microsoft.com/office/powerpoint/2010/main" val="131060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charset="0"/>
              <a:buChar char="•"/>
            </a:pPr>
            <a:r>
              <a:rPr lang="en-US" b="1" dirty="0"/>
              <a:t>JCAMP-DX</a:t>
            </a:r>
            <a:r>
              <a:rPr lang="en-US" dirty="0"/>
              <a:t> – spectra data file format (SCDS, several extensions)</a:t>
            </a:r>
          </a:p>
          <a:p>
            <a:pPr marL="457200" indent="-457200">
              <a:buFont typeface="Arial" charset="0"/>
              <a:buChar char="•"/>
            </a:pPr>
            <a:r>
              <a:rPr lang="en-US" b="1" dirty="0" err="1"/>
              <a:t>InChI</a:t>
            </a:r>
            <a:r>
              <a:rPr lang="en-US" dirty="0"/>
              <a:t> – chemical identifier (</a:t>
            </a:r>
            <a:r>
              <a:rPr lang="en-US" dirty="0" err="1"/>
              <a:t>InChI</a:t>
            </a:r>
            <a:r>
              <a:rPr lang="en-US" dirty="0"/>
              <a:t> Trust, several extensions)</a:t>
            </a:r>
          </a:p>
          <a:p>
            <a:pPr marL="1143000" lvl="1" indent="-457200">
              <a:buFont typeface="Arial" charset="0"/>
              <a:buChar char="•"/>
            </a:pPr>
            <a:r>
              <a:rPr lang="en-US" b="1" dirty="0" err="1"/>
              <a:t>RInChI</a:t>
            </a:r>
            <a:r>
              <a:rPr lang="en-US" dirty="0"/>
              <a:t> – reaction identifier </a:t>
            </a:r>
          </a:p>
          <a:p>
            <a:pPr marL="457200" indent="-457200">
              <a:buFont typeface="Arial" charset="0"/>
              <a:buChar char="•"/>
            </a:pPr>
            <a:r>
              <a:rPr lang="en-US" b="1" dirty="0" err="1"/>
              <a:t>ThermoML</a:t>
            </a:r>
            <a:r>
              <a:rPr lang="en-US" dirty="0"/>
              <a:t> – thermo-property data markup (NIST, current project revision)</a:t>
            </a:r>
          </a:p>
          <a:p>
            <a:pPr marL="457200" indent="-457200">
              <a:buFont typeface="Arial" charset="0"/>
              <a:buChar char="•"/>
            </a:pPr>
            <a:r>
              <a:rPr lang="en-US" b="1" dirty="0"/>
              <a:t>Gold Book </a:t>
            </a:r>
            <a:r>
              <a:rPr lang="en-US" dirty="0"/>
              <a:t>– compendium of IUPAC terminology (SCDS, current project revision)</a:t>
            </a:r>
          </a:p>
          <a:p>
            <a:pPr marL="457200" indent="-457200">
              <a:buFont typeface="Arial" charset="0"/>
              <a:buChar char="•"/>
            </a:pPr>
            <a:r>
              <a:rPr lang="en-US" dirty="0"/>
              <a:t>In principle: 2013 Blue Book, Nomenclature for Organic Compounds</a:t>
            </a:r>
          </a:p>
          <a:p>
            <a:pPr marL="1143000" lvl="1" indent="-457200">
              <a:buFont typeface="Arial" charset="0"/>
              <a:buChar char="•"/>
            </a:pPr>
            <a:r>
              <a:rPr lang="en-US" dirty="0"/>
              <a:t>Hierarchical criteria for preferred IUPAC name (PIN) allows for more systematic encoding of rule-sets in computer algorithms</a:t>
            </a:r>
          </a:p>
          <a:p>
            <a:pPr marL="457200" indent="-457200">
              <a:buFont typeface="Arial" charset="0"/>
              <a:buChar char="•"/>
            </a:pPr>
            <a:endParaRPr lang="en-US" dirty="0"/>
          </a:p>
          <a:p>
            <a:pPr marL="457200" indent="-457200">
              <a:buFont typeface="Arial" charset="0"/>
              <a:buChar char="•"/>
            </a:pPr>
            <a:endParaRPr lang="en-US" dirty="0"/>
          </a:p>
          <a:p>
            <a:pPr marL="457200" indent="-457200">
              <a:buFont typeface="Arial" charset="0"/>
              <a:buChar char="•"/>
            </a:pPr>
            <a:endParaRPr lang="en-US" dirty="0"/>
          </a:p>
        </p:txBody>
      </p:sp>
      <p:sp>
        <p:nvSpPr>
          <p:cNvPr id="5" name="Title 1"/>
          <p:cNvSpPr>
            <a:spLocks noGrp="1"/>
          </p:cNvSpPr>
          <p:nvPr>
            <p:ph type="title"/>
          </p:nvPr>
        </p:nvSpPr>
        <p:spPr>
          <a:xfrm>
            <a:off x="1097280" y="286605"/>
            <a:ext cx="10058400" cy="927340"/>
          </a:xfrm>
        </p:spPr>
        <p:txBody>
          <a:bodyPr>
            <a:normAutofit/>
          </a:bodyPr>
          <a:lstStyle/>
          <a:p>
            <a:r>
              <a:rPr lang="en-US" sz="3200" b="1" dirty="0">
                <a:solidFill>
                  <a:srgbClr val="FF0000"/>
                </a:solidFill>
              </a:rPr>
              <a:t>What has been accomplished to date? </a:t>
            </a:r>
            <a:br>
              <a:rPr lang="en-US" sz="3200" b="1" dirty="0">
                <a:solidFill>
                  <a:srgbClr val="FF0000"/>
                </a:solidFill>
              </a:rPr>
            </a:br>
            <a:r>
              <a:rPr lang="en-US" sz="3200" b="1" dirty="0">
                <a:solidFill>
                  <a:srgbClr val="FF0000"/>
                </a:solidFill>
              </a:rPr>
              <a:t>*Prehistoric Times</a:t>
            </a:r>
          </a:p>
        </p:txBody>
      </p:sp>
    </p:spTree>
    <p:extLst>
      <p:ext uri="{BB962C8B-B14F-4D97-AF65-F5344CB8AC3E}">
        <p14:creationId xmlns:p14="http://schemas.microsoft.com/office/powerpoint/2010/main" val="64593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1531" y="403433"/>
            <a:ext cx="12192000" cy="6454567"/>
          </a:xfrm>
          <a:prstGeom prst="rect">
            <a:avLst/>
          </a:prstGeom>
        </p:spPr>
      </p:pic>
      <p:sp>
        <p:nvSpPr>
          <p:cNvPr id="2" name="Content Placeholder 1"/>
          <p:cNvSpPr>
            <a:spLocks noGrp="1"/>
          </p:cNvSpPr>
          <p:nvPr>
            <p:ph sz="quarter" idx="10"/>
          </p:nvPr>
        </p:nvSpPr>
        <p:spPr>
          <a:xfrm>
            <a:off x="425669" y="1820049"/>
            <a:ext cx="11619186" cy="4931591"/>
          </a:xfrm>
        </p:spPr>
        <p:txBody>
          <a:bodyPr>
            <a:normAutofit/>
          </a:bodyPr>
          <a:lstStyle/>
          <a:p>
            <a:pPr marL="342900" indent="-342900">
              <a:buFont typeface="Arial" charset="0"/>
              <a:buChar char="•"/>
            </a:pPr>
            <a:r>
              <a:rPr lang="en-US" sz="2400" b="1" dirty="0"/>
              <a:t>Symposia and Open Meetings at ACS National Meetings, 2016, 2017</a:t>
            </a:r>
          </a:p>
          <a:p>
            <a:pPr marL="342900" indent="-342900">
              <a:buFont typeface="Arial" charset="0"/>
              <a:buChar char="•"/>
            </a:pPr>
            <a:r>
              <a:rPr lang="en-US" sz="2400" b="1" dirty="0"/>
              <a:t>Symposium and Open Meeting at IUPAC General Assembly and Conference, 2017</a:t>
            </a:r>
          </a:p>
          <a:p>
            <a:pPr marL="342900" indent="-342900">
              <a:buFont typeface="Arial" charset="0"/>
              <a:buChar char="•"/>
            </a:pPr>
            <a:r>
              <a:rPr lang="en-US" sz="2400" b="1" dirty="0"/>
              <a:t>IUPAC/RDA-US Workshop, 2016</a:t>
            </a:r>
          </a:p>
          <a:p>
            <a:pPr marL="342900" indent="-342900">
              <a:buFont typeface="Arial" charset="0"/>
              <a:buChar char="•"/>
            </a:pPr>
            <a:r>
              <a:rPr lang="en-US" sz="2400" b="1" dirty="0"/>
              <a:t>CODATA Symposium and Workshop, 2017</a:t>
            </a:r>
          </a:p>
          <a:p>
            <a:pPr marL="342900" indent="-342900">
              <a:buFont typeface="Arial" charset="0"/>
              <a:buChar char="•"/>
            </a:pPr>
            <a:r>
              <a:rPr lang="en-US" sz="2400" b="1" dirty="0"/>
              <a:t>EMBL-EBI Industry </a:t>
            </a:r>
            <a:r>
              <a:rPr lang="en-US" sz="2400" b="1" dirty="0" err="1"/>
              <a:t>Programme</a:t>
            </a:r>
            <a:r>
              <a:rPr lang="en-US" sz="2400" b="1" dirty="0"/>
              <a:t> Workshop, 2017</a:t>
            </a:r>
          </a:p>
          <a:p>
            <a:pPr marL="342900" indent="-342900">
              <a:buFont typeface="Arial" charset="0"/>
              <a:buChar char="•"/>
            </a:pPr>
            <a:r>
              <a:rPr lang="en-GB" sz="2400" b="1" dirty="0" err="1">
                <a:solidFill>
                  <a:srgbClr val="000000"/>
                </a:solidFill>
                <a:latin typeface="Calibri" charset="0"/>
              </a:rPr>
              <a:t>Beilstein</a:t>
            </a:r>
            <a:r>
              <a:rPr lang="en-GB" sz="2400" b="1" dirty="0">
                <a:solidFill>
                  <a:srgbClr val="000000"/>
                </a:solidFill>
                <a:latin typeface="Calibri" charset="0"/>
              </a:rPr>
              <a:t> Symposium – Open Science and the Chemistry Lab of the Future, 2017</a:t>
            </a:r>
          </a:p>
          <a:p>
            <a:pPr marL="342900" indent="-342900">
              <a:buFont typeface="Arial" charset="0"/>
              <a:buChar char="•"/>
            </a:pPr>
            <a:r>
              <a:rPr lang="en-GB" sz="2400" b="1" dirty="0"/>
              <a:t>DC </a:t>
            </a:r>
            <a:r>
              <a:rPr lang="en-GB" sz="2400" b="1" dirty="0" err="1"/>
              <a:t>VoCamp</a:t>
            </a:r>
            <a:r>
              <a:rPr lang="en-GB" sz="2400" b="1" dirty="0"/>
              <a:t>, 2016 &amp; 2017</a:t>
            </a:r>
          </a:p>
          <a:p>
            <a:pPr marL="342900" indent="-342900">
              <a:buFont typeface="Arial" charset="0"/>
              <a:buChar char="•"/>
            </a:pPr>
            <a:r>
              <a:rPr lang="en-GB" sz="2400" b="1" dirty="0"/>
              <a:t>RDA Plenaries, 2015, 2016, 2017</a:t>
            </a:r>
          </a:p>
        </p:txBody>
      </p:sp>
      <p:sp>
        <p:nvSpPr>
          <p:cNvPr id="5" name="Title 2"/>
          <p:cNvSpPr txBox="1">
            <a:spLocks/>
          </p:cNvSpPr>
          <p:nvPr/>
        </p:nvSpPr>
        <p:spPr>
          <a:xfrm>
            <a:off x="284558" y="830028"/>
            <a:ext cx="11309131" cy="990021"/>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What has been accomplished to date?</a:t>
            </a:r>
          </a:p>
        </p:txBody>
      </p:sp>
      <p:pic>
        <p:nvPicPr>
          <p:cNvPr id="3" name="Picture 2"/>
          <p:cNvPicPr>
            <a:picLocks noChangeAspect="1"/>
          </p:cNvPicPr>
          <p:nvPr/>
        </p:nvPicPr>
        <p:blipFill>
          <a:blip r:embed="rId4"/>
          <a:stretch>
            <a:fillRect/>
          </a:stretch>
        </p:blipFill>
        <p:spPr>
          <a:xfrm>
            <a:off x="7280799" y="1171295"/>
            <a:ext cx="3442040" cy="4918841"/>
          </a:xfrm>
          <a:prstGeom prst="rect">
            <a:avLst/>
          </a:prstGeom>
          <a:ln>
            <a:solidFill>
              <a:schemeClr val="tx1"/>
            </a:solidFill>
          </a:ln>
        </p:spPr>
      </p:pic>
    </p:spTree>
    <p:extLst>
      <p:ext uri="{BB962C8B-B14F-4D97-AF65-F5344CB8AC3E}">
        <p14:creationId xmlns:p14="http://schemas.microsoft.com/office/powerpoint/2010/main" val="187651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1531" y="403433"/>
            <a:ext cx="12192000" cy="6454567"/>
          </a:xfrm>
          <a:prstGeom prst="rect">
            <a:avLst/>
          </a:prstGeom>
        </p:spPr>
      </p:pic>
      <p:sp>
        <p:nvSpPr>
          <p:cNvPr id="2" name="Content Placeholder 1"/>
          <p:cNvSpPr>
            <a:spLocks noGrp="1"/>
          </p:cNvSpPr>
          <p:nvPr>
            <p:ph sz="quarter" idx="10"/>
          </p:nvPr>
        </p:nvSpPr>
        <p:spPr>
          <a:xfrm>
            <a:off x="425669" y="1820049"/>
            <a:ext cx="11619186" cy="4931591"/>
          </a:xfrm>
        </p:spPr>
        <p:txBody>
          <a:bodyPr>
            <a:normAutofit/>
          </a:bodyPr>
          <a:lstStyle/>
          <a:p>
            <a:pPr marL="342900" indent="-342900">
              <a:buFont typeface="Arial" charset="0"/>
              <a:buChar char="•"/>
            </a:pPr>
            <a:r>
              <a:rPr lang="en-US" sz="2400" dirty="0"/>
              <a:t>Finding the right people</a:t>
            </a:r>
          </a:p>
          <a:p>
            <a:pPr marL="342900" indent="-342900">
              <a:buFont typeface="Arial" charset="0"/>
              <a:buChar char="•"/>
            </a:pPr>
            <a:r>
              <a:rPr lang="en-US" sz="2400" dirty="0"/>
              <a:t>Chemists with domain knowledge don’t ordinarily attend RDA</a:t>
            </a:r>
          </a:p>
          <a:p>
            <a:pPr marL="342900" indent="-342900">
              <a:buFont typeface="Arial" charset="0"/>
              <a:buChar char="•"/>
            </a:pPr>
            <a:r>
              <a:rPr lang="en-US" sz="2400" dirty="0"/>
              <a:t>Ontology experts, repository experts, metadata experts don’t ordinarily frequent chemistry meetings (unless they are reformed chemists)</a:t>
            </a:r>
          </a:p>
          <a:p>
            <a:pPr marL="342900" indent="-342900">
              <a:buFont typeface="Arial" charset="0"/>
              <a:buChar char="•"/>
            </a:pPr>
            <a:r>
              <a:rPr lang="en-US" sz="2400" dirty="0"/>
              <a:t>Many groups are finding their own solutions (e.g., Allotrope Foundation, Pistoia Alliance, software vendors, instrument vendors)</a:t>
            </a:r>
          </a:p>
          <a:p>
            <a:pPr marL="342900" indent="-342900">
              <a:buFont typeface="Arial" charset="0"/>
              <a:buChar char="•"/>
            </a:pPr>
            <a:r>
              <a:rPr lang="en-US" sz="2400" i="0" dirty="0">
                <a:solidFill>
                  <a:srgbClr val="000000"/>
                </a:solidFill>
                <a:effectLst/>
              </a:rPr>
              <a:t>Getting relevant use cases from non-chemists that really allow us to understand inter-disciplinary needs that the chemistry community should be focussing on.</a:t>
            </a:r>
            <a:endParaRPr lang="en-US" sz="2400" dirty="0"/>
          </a:p>
        </p:txBody>
      </p:sp>
      <p:sp>
        <p:nvSpPr>
          <p:cNvPr id="5" name="Title 2"/>
          <p:cNvSpPr txBox="1">
            <a:spLocks/>
          </p:cNvSpPr>
          <p:nvPr/>
        </p:nvSpPr>
        <p:spPr>
          <a:xfrm>
            <a:off x="284558" y="830028"/>
            <a:ext cx="11309131" cy="990021"/>
          </a:xfrm>
          <a:prstGeom prst="rect">
            <a:avLst/>
          </a:prstGeom>
        </p:spPr>
        <p:txBody>
          <a:bodyPr vert="horz" lIns="0" tIns="0" rIns="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0000"/>
                </a:solidFill>
              </a:rPr>
              <a:t>What issues, challenges, problems, have been encountered?</a:t>
            </a:r>
          </a:p>
        </p:txBody>
      </p:sp>
    </p:spTree>
    <p:extLst>
      <p:ext uri="{BB962C8B-B14F-4D97-AF65-F5344CB8AC3E}">
        <p14:creationId xmlns:p14="http://schemas.microsoft.com/office/powerpoint/2010/main" val="1763441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CCDC-2012">
  <a:themeElements>
    <a:clrScheme name="Custom 1">
      <a:dk1>
        <a:srgbClr val="000000"/>
      </a:dk1>
      <a:lt1>
        <a:srgbClr val="FFFFFF"/>
      </a:lt1>
      <a:dk2>
        <a:srgbClr val="0066CC"/>
      </a:dk2>
      <a:lt2>
        <a:srgbClr val="FFFF00"/>
      </a:lt2>
      <a:accent1>
        <a:srgbClr val="FF9900"/>
      </a:accent1>
      <a:accent2>
        <a:srgbClr val="00FFFF"/>
      </a:accent2>
      <a:accent3>
        <a:srgbClr val="AAB8E2"/>
      </a:accent3>
      <a:accent4>
        <a:srgbClr val="DADADA"/>
      </a:accent4>
      <a:accent5>
        <a:srgbClr val="FFCAAA"/>
      </a:accent5>
      <a:accent6>
        <a:srgbClr val="00E7E7"/>
      </a:accent6>
      <a:hlink>
        <a:srgbClr val="324A93"/>
      </a:hlink>
      <a:folHlink>
        <a:srgbClr val="324A93"/>
      </a:folHlink>
    </a:clrScheme>
    <a:fontScheme name="1_ccd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bg2"/>
            </a:solidFill>
            <a:effectLst/>
            <a:latin typeface="Arial" charset="0"/>
          </a:defRPr>
        </a:defPPr>
      </a:lstStyle>
    </a:spDef>
    <a:lnDef>
      <a:spPr bwMode="auto">
        <a:solidFill>
          <a:schemeClr val="accent1"/>
        </a:solidFill>
        <a:ln w="12700" cap="flat" cmpd="sng" algn="ctr">
          <a:solidFill>
            <a:schemeClr val="bg2">
              <a:lumMod val="85000"/>
              <a:lumOff val="15000"/>
            </a:schemeClr>
          </a:solidFill>
          <a:prstDash val="solid"/>
          <a:round/>
          <a:headEnd type="none" w="sm" len="sm"/>
          <a:tailEnd type="none" w="sm" len="sm"/>
        </a:ln>
        <a:effectLst/>
      </a:spPr>
      <a:bodyPr/>
      <a:lstStyle/>
    </a:lnDef>
    <a:txDef>
      <a:spPr>
        <a:noFill/>
      </a:spPr>
      <a:bodyPr wrap="square" rtlCol="0">
        <a:spAutoFit/>
      </a:bodyPr>
      <a:lstStyle>
        <a:defPPr>
          <a:defRPr sz="1200" dirty="0" smtClean="0">
            <a:solidFill>
              <a:schemeClr val="bg2"/>
            </a:solidFill>
            <a:latin typeface="Calibri" panose="020F0502020204030204" pitchFamily="34" charset="0"/>
            <a:cs typeface="Calibri" panose="020F0502020204030204" pitchFamily="34" charset="0"/>
          </a:defRPr>
        </a:defPPr>
      </a:lstStyle>
    </a:txDef>
  </a:objectDefaults>
  <a:extraClrSchemeLst>
    <a:extraClrScheme>
      <a:clrScheme name="1_ccd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ccd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d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d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d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ccd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CDC-2012">
  <a:themeElements>
    <a:clrScheme name="Custom 1">
      <a:dk1>
        <a:srgbClr val="000000"/>
      </a:dk1>
      <a:lt1>
        <a:srgbClr val="FFFFFF"/>
      </a:lt1>
      <a:dk2>
        <a:srgbClr val="0066CC"/>
      </a:dk2>
      <a:lt2>
        <a:srgbClr val="FFFF00"/>
      </a:lt2>
      <a:accent1>
        <a:srgbClr val="FF9900"/>
      </a:accent1>
      <a:accent2>
        <a:srgbClr val="00FFFF"/>
      </a:accent2>
      <a:accent3>
        <a:srgbClr val="AAB8E2"/>
      </a:accent3>
      <a:accent4>
        <a:srgbClr val="DADADA"/>
      </a:accent4>
      <a:accent5>
        <a:srgbClr val="FFCAAA"/>
      </a:accent5>
      <a:accent6>
        <a:srgbClr val="00E7E7"/>
      </a:accent6>
      <a:hlink>
        <a:srgbClr val="324A93"/>
      </a:hlink>
      <a:folHlink>
        <a:srgbClr val="324A93"/>
      </a:folHlink>
    </a:clrScheme>
    <a:fontScheme name="1_ccd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bg2"/>
            </a:solidFill>
            <a:effectLst/>
            <a:latin typeface="Arial" charset="0"/>
          </a:defRPr>
        </a:defPPr>
      </a:lstStyle>
    </a:spDef>
    <a:lnDef>
      <a:spPr bwMode="auto">
        <a:solidFill>
          <a:schemeClr val="accent1"/>
        </a:solidFill>
        <a:ln w="12700" cap="flat" cmpd="sng" algn="ctr">
          <a:solidFill>
            <a:schemeClr val="bg2">
              <a:lumMod val="85000"/>
              <a:lumOff val="15000"/>
            </a:schemeClr>
          </a:solidFill>
          <a:prstDash val="solid"/>
          <a:round/>
          <a:headEnd type="none" w="sm" len="sm"/>
          <a:tailEnd type="none" w="sm" len="sm"/>
        </a:ln>
        <a:effectLst/>
      </a:spPr>
      <a:bodyPr/>
      <a:lstStyle/>
    </a:lnDef>
    <a:txDef>
      <a:spPr>
        <a:noFill/>
      </a:spPr>
      <a:bodyPr wrap="square" rtlCol="0">
        <a:spAutoFit/>
      </a:bodyPr>
      <a:lstStyle>
        <a:defPPr>
          <a:defRPr sz="1200" dirty="0" smtClean="0">
            <a:solidFill>
              <a:schemeClr val="bg2"/>
            </a:solidFill>
            <a:latin typeface="Calibri" panose="020F0502020204030204" pitchFamily="34" charset="0"/>
            <a:cs typeface="Calibri" panose="020F0502020204030204" pitchFamily="34" charset="0"/>
          </a:defRPr>
        </a:defPPr>
      </a:lstStyle>
    </a:txDef>
  </a:objectDefaults>
  <a:extraClrSchemeLst>
    <a:extraClrScheme>
      <a:clrScheme name="1_ccd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ccd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d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d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d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ccd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35297</TotalTime>
  <Words>848</Words>
  <Application>Microsoft Macintosh PowerPoint</Application>
  <PresentationFormat>Widescreen</PresentationFormat>
  <Paragraphs>166</Paragraphs>
  <Slides>14</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Calibri</vt:lpstr>
      <vt:lpstr>Calibri Light</vt:lpstr>
      <vt:lpstr>Corbel</vt:lpstr>
      <vt:lpstr>Helvetica</vt:lpstr>
      <vt:lpstr>Malgun Gothic</vt:lpstr>
      <vt:lpstr>Mangal</vt:lpstr>
      <vt:lpstr>Wingdings</vt:lpstr>
      <vt:lpstr>Arial</vt:lpstr>
      <vt:lpstr>Office Theme</vt:lpstr>
      <vt:lpstr>Retrospect</vt:lpstr>
      <vt:lpstr>CCDC-2012</vt:lpstr>
      <vt:lpstr>1_CCDC-2012</vt:lpstr>
      <vt:lpstr>Chemistry Research Data Interest Group</vt:lpstr>
      <vt:lpstr>Digital Chemistry… </vt:lpstr>
      <vt:lpstr>Vision for chemical data standards </vt:lpstr>
      <vt:lpstr>PowerPoint Presentation</vt:lpstr>
      <vt:lpstr>Standard Identifiers and Interoperability</vt:lpstr>
      <vt:lpstr>What has been accomplished to date?  *Prehistoric Times</vt:lpstr>
      <vt:lpstr>What has been accomplished to date?  *Prehistoric 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Leah Rae McEwen</dc:creator>
  <cp:keywords/>
  <dc:description/>
  <cp:lastModifiedBy>Lynn Yarmey</cp:lastModifiedBy>
  <cp:revision>120</cp:revision>
  <dcterms:created xsi:type="dcterms:W3CDTF">2017-08-07T21:04:32Z</dcterms:created>
  <dcterms:modified xsi:type="dcterms:W3CDTF">2018-01-11T15:41:33Z</dcterms:modified>
  <cp:category/>
</cp:coreProperties>
</file>